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2" r:id="rId5"/>
    <p:sldMasterId id="2147483666" r:id="rId6"/>
  </p:sldMasterIdLst>
  <p:notesMasterIdLst>
    <p:notesMasterId r:id="rId55"/>
  </p:notesMasterIdLst>
  <p:handoutMasterIdLst>
    <p:handoutMasterId r:id="rId56"/>
  </p:handoutMasterIdLst>
  <p:sldIdLst>
    <p:sldId id="277" r:id="rId7"/>
    <p:sldId id="266" r:id="rId8"/>
    <p:sldId id="302" r:id="rId9"/>
    <p:sldId id="394" r:id="rId10"/>
    <p:sldId id="332" r:id="rId11"/>
    <p:sldId id="421" r:id="rId12"/>
    <p:sldId id="402" r:id="rId13"/>
    <p:sldId id="437" r:id="rId14"/>
    <p:sldId id="463" r:id="rId15"/>
    <p:sldId id="271" r:id="rId16"/>
    <p:sldId id="274" r:id="rId17"/>
    <p:sldId id="262" r:id="rId18"/>
    <p:sldId id="280" r:id="rId19"/>
    <p:sldId id="272" r:id="rId20"/>
    <p:sldId id="273" r:id="rId21"/>
    <p:sldId id="265" r:id="rId22"/>
    <p:sldId id="270" r:id="rId23"/>
    <p:sldId id="269" r:id="rId24"/>
    <p:sldId id="466" r:id="rId25"/>
    <p:sldId id="440" r:id="rId26"/>
    <p:sldId id="441" r:id="rId27"/>
    <p:sldId id="445" r:id="rId28"/>
    <p:sldId id="446" r:id="rId29"/>
    <p:sldId id="473" r:id="rId30"/>
    <p:sldId id="447" r:id="rId31"/>
    <p:sldId id="448" r:id="rId32"/>
    <p:sldId id="449" r:id="rId33"/>
    <p:sldId id="450" r:id="rId34"/>
    <p:sldId id="451" r:id="rId35"/>
    <p:sldId id="453" r:id="rId36"/>
    <p:sldId id="454" r:id="rId37"/>
    <p:sldId id="455" r:id="rId38"/>
    <p:sldId id="456" r:id="rId39"/>
    <p:sldId id="457" r:id="rId40"/>
    <p:sldId id="459" r:id="rId41"/>
    <p:sldId id="460" r:id="rId42"/>
    <p:sldId id="461" r:id="rId43"/>
    <p:sldId id="467" r:id="rId44"/>
    <p:sldId id="474" r:id="rId45"/>
    <p:sldId id="468" r:id="rId46"/>
    <p:sldId id="469" r:id="rId47"/>
    <p:sldId id="470" r:id="rId48"/>
    <p:sldId id="476" r:id="rId49"/>
    <p:sldId id="477" r:id="rId50"/>
    <p:sldId id="491" r:id="rId51"/>
    <p:sldId id="478" r:id="rId52"/>
    <p:sldId id="479" r:id="rId53"/>
    <p:sldId id="4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1F75"/>
    <a:srgbClr val="00ACC8"/>
    <a:srgbClr val="007CBB"/>
    <a:srgbClr val="6BC04B"/>
    <a:srgbClr val="B42573"/>
    <a:srgbClr val="FF8400"/>
    <a:srgbClr val="9ADADA"/>
    <a:srgbClr val="00A5C3"/>
    <a:srgbClr val="E0F3F3"/>
    <a:srgbClr val="303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6"/>
    <p:restoredTop sz="86422"/>
  </p:normalViewPr>
  <p:slideViewPr>
    <p:cSldViewPr snapToGrid="0" snapToObjects="1">
      <p:cViewPr varScale="1">
        <p:scale>
          <a:sx n="128" d="100"/>
          <a:sy n="128" d="100"/>
        </p:scale>
        <p:origin x="48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7" d="100"/>
          <a:sy n="97" d="100"/>
        </p:scale>
        <p:origin x="53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jpg"/><Relationship Id="rId4"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7.png"/><Relationship Id="rId4" Type="http://schemas.openxmlformats.org/officeDocument/2006/relationships/image" Target="../media/image24.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07/relationships/hdphoto" Target="../media/hdphoto1.wdp"/><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jpg"/><Relationship Id="rId4"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7.png"/><Relationship Id="rId4"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07/relationships/hdphoto" Target="../media/hdphoto1.wdp"/><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370BB-FEC5-42C4-83EC-20CCDCCE04EE}" type="doc">
      <dgm:prSet loTypeId="urn:microsoft.com/office/officeart/2005/8/layout/pList2" loCatId="picture" qsTypeId="urn:microsoft.com/office/officeart/2005/8/quickstyle/simple1" qsCatId="simple" csTypeId="urn:microsoft.com/office/officeart/2005/8/colors/accent1_2" csCatId="accent1" phldr="1"/>
      <dgm:spPr/>
    </dgm:pt>
    <dgm:pt modelId="{A095F4F7-32B8-4A0B-91F8-20BE92965486}">
      <dgm:prSet phldrT="[Текст]"/>
      <dgm:spPr>
        <a:solidFill>
          <a:srgbClr val="6A1F75"/>
        </a:solidFill>
      </dgm:spPr>
      <dgm:t>
        <a:bodyPr/>
        <a:lstStyle/>
        <a:p>
          <a:r>
            <a:rPr lang="en-US" b="1" dirty="0">
              <a:latin typeface="Arial" panose="020B0604020202020204" pitchFamily="34" charset="0"/>
              <a:cs typeface="Arial" panose="020B0604020202020204" pitchFamily="34" charset="0"/>
            </a:rPr>
            <a:t>The Mighty Creatives</a:t>
          </a:r>
        </a:p>
        <a:p>
          <a:r>
            <a:rPr lang="en-US" b="1" dirty="0">
              <a:latin typeface="Arial" panose="020B0604020202020204" pitchFamily="34" charset="0"/>
              <a:cs typeface="Arial" panose="020B0604020202020204" pitchFamily="34" charset="0"/>
            </a:rPr>
            <a:t>  </a:t>
          </a:r>
        </a:p>
        <a:p>
          <a:r>
            <a:rPr lang="en-US" b="0" i="1" dirty="0">
              <a:latin typeface="Arial" panose="020B0604020202020204" pitchFamily="34" charset="0"/>
              <a:cs typeface="Arial" panose="020B0604020202020204" pitchFamily="34" charset="0"/>
            </a:rPr>
            <a:t>United Kingdom</a:t>
          </a:r>
          <a:endParaRPr lang="bg-BG" b="0" i="1" dirty="0">
            <a:latin typeface="Arial" panose="020B0604020202020204" pitchFamily="34" charset="0"/>
            <a:cs typeface="Arial" panose="020B0604020202020204" pitchFamily="34" charset="0"/>
          </a:endParaRPr>
        </a:p>
      </dgm:t>
    </dgm:pt>
    <dgm:pt modelId="{CF225E0E-6E85-4AE6-AE51-F54F6645A9C4}" type="parTrans" cxnId="{04476E5C-C746-4CFF-BA8E-BC182EE06056}">
      <dgm:prSet/>
      <dgm:spPr/>
      <dgm:t>
        <a:bodyPr/>
        <a:lstStyle/>
        <a:p>
          <a:endParaRPr lang="bg-BG"/>
        </a:p>
      </dgm:t>
    </dgm:pt>
    <dgm:pt modelId="{AB529ED8-E9F9-43BE-AB2B-AF4A616FD449}" type="sibTrans" cxnId="{04476E5C-C746-4CFF-BA8E-BC182EE06056}">
      <dgm:prSet/>
      <dgm:spPr/>
      <dgm:t>
        <a:bodyPr/>
        <a:lstStyle/>
        <a:p>
          <a:endParaRPr lang="bg-BG"/>
        </a:p>
      </dgm:t>
    </dgm:pt>
    <dgm:pt modelId="{6C94DCEB-60CC-499D-995A-5851E209F082}">
      <dgm:prSet phldrT="[Текст]"/>
      <dgm:spPr>
        <a:solidFill>
          <a:srgbClr val="6A1F75"/>
        </a:solidFill>
      </dgm:spPr>
      <dgm:t>
        <a:bodyPr/>
        <a:lstStyle/>
        <a:p>
          <a:r>
            <a:rPr lang="en-US" b="1" dirty="0">
              <a:latin typeface="Arial" panose="020B0604020202020204" pitchFamily="34" charset="0"/>
              <a:cs typeface="Arial" panose="020B0604020202020204" pitchFamily="34" charset="0"/>
            </a:rPr>
            <a:t>M&amp;M </a:t>
          </a:r>
          <a:r>
            <a:rPr lang="en-US" b="1" dirty="0" err="1">
              <a:latin typeface="Arial" panose="020B0604020202020204" pitchFamily="34" charset="0"/>
              <a:cs typeface="Arial" panose="020B0604020202020204" pitchFamily="34" charset="0"/>
            </a:rPr>
            <a:t>Profuture</a:t>
          </a:r>
          <a:r>
            <a:rPr lang="en-US" b="1" dirty="0">
              <a:latin typeface="Arial" panose="020B0604020202020204" pitchFamily="34" charset="0"/>
              <a:cs typeface="Arial" panose="020B0604020202020204" pitchFamily="34" charset="0"/>
            </a:rPr>
            <a:t> Training, S.L. </a:t>
          </a:r>
        </a:p>
        <a:p>
          <a:r>
            <a:rPr lang="en-US" b="1" dirty="0">
              <a:latin typeface="Arial" panose="020B0604020202020204" pitchFamily="34" charset="0"/>
              <a:cs typeface="Arial" panose="020B0604020202020204" pitchFamily="34" charset="0"/>
            </a:rPr>
            <a:t> </a:t>
          </a:r>
        </a:p>
        <a:p>
          <a:r>
            <a:rPr lang="en-US" b="0" i="1" dirty="0">
              <a:latin typeface="Arial" panose="020B0604020202020204" pitchFamily="34" charset="0"/>
              <a:cs typeface="Arial" panose="020B0604020202020204" pitchFamily="34" charset="0"/>
            </a:rPr>
            <a:t>Spain</a:t>
          </a:r>
          <a:endParaRPr lang="bg-BG" b="0" i="1" dirty="0">
            <a:latin typeface="Arial" panose="020B0604020202020204" pitchFamily="34" charset="0"/>
            <a:cs typeface="Arial" panose="020B0604020202020204" pitchFamily="34" charset="0"/>
          </a:endParaRPr>
        </a:p>
      </dgm:t>
    </dgm:pt>
    <dgm:pt modelId="{32E7C737-5378-4CE7-9046-47144FC0BFA3}" type="parTrans" cxnId="{A689A82B-2704-40F5-B081-8523FF486A5E}">
      <dgm:prSet/>
      <dgm:spPr/>
      <dgm:t>
        <a:bodyPr/>
        <a:lstStyle/>
        <a:p>
          <a:endParaRPr lang="bg-BG"/>
        </a:p>
      </dgm:t>
    </dgm:pt>
    <dgm:pt modelId="{0BE1DFE7-01F8-45F5-8C2B-EAC5F83F145E}" type="sibTrans" cxnId="{A689A82B-2704-40F5-B081-8523FF486A5E}">
      <dgm:prSet/>
      <dgm:spPr/>
      <dgm:t>
        <a:bodyPr/>
        <a:lstStyle/>
        <a:p>
          <a:endParaRPr lang="bg-BG"/>
        </a:p>
      </dgm:t>
    </dgm:pt>
    <dgm:pt modelId="{A2B9D44D-AD6A-448B-8345-4F187D412326}">
      <dgm:prSet phldrT="[Текст]"/>
      <dgm:spPr>
        <a:solidFill>
          <a:srgbClr val="6A1F75"/>
        </a:solidFill>
      </dgm:spPr>
      <dgm:t>
        <a:bodyPr/>
        <a:lstStyle/>
        <a:p>
          <a:r>
            <a:rPr lang="en-US" b="1" dirty="0" err="1">
              <a:latin typeface="Arial" panose="020B0604020202020204" pitchFamily="34" charset="0"/>
              <a:cs typeface="Arial" panose="020B0604020202020204" pitchFamily="34" charset="0"/>
            </a:rPr>
            <a:t>Fo.Ri.Um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società</a:t>
          </a:r>
          <a:r>
            <a:rPr lang="en-US" b="1" dirty="0">
              <a:latin typeface="Arial" panose="020B0604020202020204" pitchFamily="34" charset="0"/>
              <a:cs typeface="Arial" panose="020B0604020202020204" pitchFamily="34" charset="0"/>
            </a:rPr>
            <a:t> cooperative</a:t>
          </a:r>
        </a:p>
        <a:p>
          <a:r>
            <a:rPr lang="en-US" b="1" dirty="0">
              <a:latin typeface="Arial" panose="020B0604020202020204" pitchFamily="34" charset="0"/>
              <a:cs typeface="Arial" panose="020B0604020202020204" pitchFamily="34" charset="0"/>
            </a:rPr>
            <a:t>  </a:t>
          </a:r>
        </a:p>
        <a:p>
          <a:r>
            <a:rPr lang="en-US" b="0" i="1" dirty="0">
              <a:latin typeface="Arial" panose="020B0604020202020204" pitchFamily="34" charset="0"/>
              <a:cs typeface="Arial" panose="020B0604020202020204" pitchFamily="34" charset="0"/>
            </a:rPr>
            <a:t>Italy</a:t>
          </a:r>
          <a:endParaRPr lang="bg-BG" b="0" i="1" dirty="0">
            <a:latin typeface="Arial" panose="020B0604020202020204" pitchFamily="34" charset="0"/>
            <a:cs typeface="Arial" panose="020B0604020202020204" pitchFamily="34" charset="0"/>
          </a:endParaRPr>
        </a:p>
      </dgm:t>
    </dgm:pt>
    <dgm:pt modelId="{ABFA8880-512E-4D12-9C82-C8B18966B363}" type="parTrans" cxnId="{E48C3949-D46F-4E3D-8210-7588D4FC104D}">
      <dgm:prSet/>
      <dgm:spPr/>
      <dgm:t>
        <a:bodyPr/>
        <a:lstStyle/>
        <a:p>
          <a:endParaRPr lang="bg-BG"/>
        </a:p>
      </dgm:t>
    </dgm:pt>
    <dgm:pt modelId="{4C656065-9BD9-46CD-9ED0-5592C14B37D7}" type="sibTrans" cxnId="{E48C3949-D46F-4E3D-8210-7588D4FC104D}">
      <dgm:prSet/>
      <dgm:spPr/>
      <dgm:t>
        <a:bodyPr/>
        <a:lstStyle/>
        <a:p>
          <a:endParaRPr lang="bg-BG"/>
        </a:p>
      </dgm:t>
    </dgm:pt>
    <dgm:pt modelId="{10D62200-55A7-449F-9431-DCA9755AADF3}">
      <dgm:prSet/>
      <dgm:spPr>
        <a:solidFill>
          <a:srgbClr val="6A1F75"/>
        </a:solidFill>
      </dgm:spPr>
      <dgm:t>
        <a:bodyPr/>
        <a:lstStyle/>
        <a:p>
          <a:r>
            <a:rPr lang="en-US" b="1" dirty="0">
              <a:latin typeface="Arial" panose="020B0604020202020204" pitchFamily="34" charset="0"/>
              <a:cs typeface="Arial" panose="020B0604020202020204" pitchFamily="34" charset="0"/>
            </a:rPr>
            <a:t>National Management School</a:t>
          </a:r>
        </a:p>
        <a:p>
          <a:r>
            <a:rPr lang="en-US" b="1" dirty="0">
              <a:latin typeface="Arial" panose="020B0604020202020204" pitchFamily="34" charset="0"/>
              <a:cs typeface="Arial" panose="020B0604020202020204" pitchFamily="34" charset="0"/>
            </a:rPr>
            <a:t>  </a:t>
          </a:r>
        </a:p>
        <a:p>
          <a:r>
            <a:rPr lang="en-US" b="0" i="1" dirty="0">
              <a:latin typeface="Arial" panose="020B0604020202020204" pitchFamily="34" charset="0"/>
              <a:cs typeface="Arial" panose="020B0604020202020204" pitchFamily="34" charset="0"/>
            </a:rPr>
            <a:t>Bulgaria</a:t>
          </a:r>
          <a:endParaRPr lang="bg-BG" b="0" i="1" dirty="0">
            <a:latin typeface="Arial" panose="020B0604020202020204" pitchFamily="34" charset="0"/>
            <a:cs typeface="Arial" panose="020B0604020202020204" pitchFamily="34" charset="0"/>
          </a:endParaRPr>
        </a:p>
      </dgm:t>
    </dgm:pt>
    <dgm:pt modelId="{FD437B38-F167-4476-80DC-66B5C02CFE28}" type="parTrans" cxnId="{2176C768-32DA-4CDA-98BB-378F966D4AB6}">
      <dgm:prSet/>
      <dgm:spPr/>
      <dgm:t>
        <a:bodyPr/>
        <a:lstStyle/>
        <a:p>
          <a:endParaRPr lang="bg-BG"/>
        </a:p>
      </dgm:t>
    </dgm:pt>
    <dgm:pt modelId="{954DD488-398B-46E1-B47D-78AAE45E5B3E}" type="sibTrans" cxnId="{2176C768-32DA-4CDA-98BB-378F966D4AB6}">
      <dgm:prSet/>
      <dgm:spPr/>
      <dgm:t>
        <a:bodyPr/>
        <a:lstStyle/>
        <a:p>
          <a:endParaRPr lang="bg-BG"/>
        </a:p>
      </dgm:t>
    </dgm:pt>
    <dgm:pt modelId="{659BFFC8-0960-4EFC-952E-534A135FD7A6}" type="pres">
      <dgm:prSet presAssocID="{324370BB-FEC5-42C4-83EC-20CCDCCE04EE}" presName="Name0" presStyleCnt="0">
        <dgm:presLayoutVars>
          <dgm:dir/>
          <dgm:resizeHandles val="exact"/>
        </dgm:presLayoutVars>
      </dgm:prSet>
      <dgm:spPr/>
    </dgm:pt>
    <dgm:pt modelId="{9AEC71DA-316E-4A45-B0EF-C5BB79F4DB6A}" type="pres">
      <dgm:prSet presAssocID="{324370BB-FEC5-42C4-83EC-20CCDCCE04EE}" presName="bkgdShp" presStyleLbl="alignAccFollowNode1" presStyleIdx="0" presStyleCnt="1" custLinFactNeighborX="3602"/>
      <dgm:spPr>
        <a:solidFill>
          <a:srgbClr val="9ADADA">
            <a:alpha val="90000"/>
          </a:srgbClr>
        </a:solidFill>
      </dgm:spPr>
    </dgm:pt>
    <dgm:pt modelId="{1ED9138E-8058-4640-9547-E19228003ED9}" type="pres">
      <dgm:prSet presAssocID="{324370BB-FEC5-42C4-83EC-20CCDCCE04EE}" presName="linComp" presStyleCnt="0"/>
      <dgm:spPr/>
    </dgm:pt>
    <dgm:pt modelId="{3CADF05A-2D30-4047-8DE4-ED8A1D57BB40}" type="pres">
      <dgm:prSet presAssocID="{A095F4F7-32B8-4A0B-91F8-20BE92965486}" presName="compNode" presStyleCnt="0"/>
      <dgm:spPr/>
    </dgm:pt>
    <dgm:pt modelId="{EF6F3B9C-1404-41D5-803B-1AEFD7AA42DB}" type="pres">
      <dgm:prSet presAssocID="{A095F4F7-32B8-4A0B-91F8-20BE92965486}" presName="node" presStyleLbl="node1" presStyleIdx="0" presStyleCnt="4">
        <dgm:presLayoutVars>
          <dgm:bulletEnabled val="1"/>
        </dgm:presLayoutVars>
      </dgm:prSet>
      <dgm:spPr/>
    </dgm:pt>
    <dgm:pt modelId="{9EE832AF-D6C3-4AB0-BD5E-F971032173B3}" type="pres">
      <dgm:prSet presAssocID="{A095F4F7-32B8-4A0B-91F8-20BE92965486}" presName="invisiNode" presStyleLbl="node1" presStyleIdx="0" presStyleCnt="4"/>
      <dgm:spPr/>
    </dgm:pt>
    <dgm:pt modelId="{A61A7869-C1EC-464E-8D33-8A571676D8C8}" type="pres">
      <dgm:prSet presAssocID="{A095F4F7-32B8-4A0B-91F8-20BE92965486}" presName="imagNode" presStyleLbl="fgImgPlace1" presStyleIdx="0" presStyleCnt="4" custScaleY="100269"/>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468E64CB-A2FF-4717-9B6F-FD50B358B60F}" type="pres">
      <dgm:prSet presAssocID="{AB529ED8-E9F9-43BE-AB2B-AF4A616FD449}" presName="sibTrans" presStyleLbl="sibTrans2D1" presStyleIdx="0" presStyleCnt="0"/>
      <dgm:spPr/>
    </dgm:pt>
    <dgm:pt modelId="{F3EA243B-E001-47B8-8C26-DFAE63E1467A}" type="pres">
      <dgm:prSet presAssocID="{10D62200-55A7-449F-9431-DCA9755AADF3}" presName="compNode" presStyleCnt="0"/>
      <dgm:spPr/>
    </dgm:pt>
    <dgm:pt modelId="{CC0DE7A1-94DB-41FA-9DB8-ED5E43B8DD2C}" type="pres">
      <dgm:prSet presAssocID="{10D62200-55A7-449F-9431-DCA9755AADF3}" presName="node" presStyleLbl="node1" presStyleIdx="1" presStyleCnt="4">
        <dgm:presLayoutVars>
          <dgm:bulletEnabled val="1"/>
        </dgm:presLayoutVars>
      </dgm:prSet>
      <dgm:spPr/>
    </dgm:pt>
    <dgm:pt modelId="{0A099423-4B16-42EF-9C22-2913D1CE5111}" type="pres">
      <dgm:prSet presAssocID="{10D62200-55A7-449F-9431-DCA9755AADF3}" presName="invisiNode" presStyleLbl="node1" presStyleIdx="1" presStyleCnt="4"/>
      <dgm:spPr/>
    </dgm:pt>
    <dgm:pt modelId="{89CFF3E8-1F0C-46AA-B954-287164FF94C7}" type="pres">
      <dgm:prSet presAssocID="{10D62200-55A7-449F-9431-DCA9755AADF3}" presName="imagNode" presStyleLbl="fgImgPlace1" presStyleIdx="1" presStyleCnt="4"/>
      <dgm:spPr>
        <a:blipFill rotWithShape="1">
          <a:blip xmlns:r="http://schemas.openxmlformats.org/officeDocument/2006/relationships" r:embed="rId2"/>
          <a:stretch>
            <a:fillRect/>
          </a:stretch>
        </a:blipFill>
      </dgm:spPr>
    </dgm:pt>
    <dgm:pt modelId="{F673DBF0-FD8B-4C9E-99F3-B130BBAFB481}" type="pres">
      <dgm:prSet presAssocID="{954DD488-398B-46E1-B47D-78AAE45E5B3E}" presName="sibTrans" presStyleLbl="sibTrans2D1" presStyleIdx="0" presStyleCnt="0"/>
      <dgm:spPr/>
    </dgm:pt>
    <dgm:pt modelId="{9CF1F3F0-B6E6-4E48-950F-16AFF5EAAC84}" type="pres">
      <dgm:prSet presAssocID="{6C94DCEB-60CC-499D-995A-5851E209F082}" presName="compNode" presStyleCnt="0"/>
      <dgm:spPr/>
    </dgm:pt>
    <dgm:pt modelId="{4CE0F6A4-5918-4D1A-98B8-EC10C8E8496F}" type="pres">
      <dgm:prSet presAssocID="{6C94DCEB-60CC-499D-995A-5851E209F082}" presName="node" presStyleLbl="node1" presStyleIdx="2" presStyleCnt="4">
        <dgm:presLayoutVars>
          <dgm:bulletEnabled val="1"/>
        </dgm:presLayoutVars>
      </dgm:prSet>
      <dgm:spPr/>
    </dgm:pt>
    <dgm:pt modelId="{6481FA93-AEDB-409B-9565-DA0D4EAE3CC1}" type="pres">
      <dgm:prSet presAssocID="{6C94DCEB-60CC-499D-995A-5851E209F082}" presName="invisiNode" presStyleLbl="node1" presStyleIdx="2" presStyleCnt="4"/>
      <dgm:spPr/>
    </dgm:pt>
    <dgm:pt modelId="{EF4093EF-DBB8-4658-8012-AB926301F414}" type="pres">
      <dgm:prSet presAssocID="{6C94DCEB-60CC-499D-995A-5851E209F082}"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dgm:spPr>
    </dgm:pt>
    <dgm:pt modelId="{D5406FE0-01AD-47E4-94D4-B34CB12C2D56}" type="pres">
      <dgm:prSet presAssocID="{0BE1DFE7-01F8-45F5-8C2B-EAC5F83F145E}" presName="sibTrans" presStyleLbl="sibTrans2D1" presStyleIdx="0" presStyleCnt="0"/>
      <dgm:spPr/>
    </dgm:pt>
    <dgm:pt modelId="{4E3E2C52-8251-47D1-8846-7A9D37A92372}" type="pres">
      <dgm:prSet presAssocID="{A2B9D44D-AD6A-448B-8345-4F187D412326}" presName="compNode" presStyleCnt="0"/>
      <dgm:spPr/>
    </dgm:pt>
    <dgm:pt modelId="{924D9B1B-E2FE-4869-8AE6-494012258480}" type="pres">
      <dgm:prSet presAssocID="{A2B9D44D-AD6A-448B-8345-4F187D412326}" presName="node" presStyleLbl="node1" presStyleIdx="3" presStyleCnt="4">
        <dgm:presLayoutVars>
          <dgm:bulletEnabled val="1"/>
        </dgm:presLayoutVars>
      </dgm:prSet>
      <dgm:spPr/>
    </dgm:pt>
    <dgm:pt modelId="{C3FF1AB0-089B-4CD1-A41B-3F35EEFA5051}" type="pres">
      <dgm:prSet presAssocID="{A2B9D44D-AD6A-448B-8345-4F187D412326}" presName="invisiNode" presStyleLbl="node1" presStyleIdx="3" presStyleCnt="4"/>
      <dgm:spPr/>
    </dgm:pt>
    <dgm:pt modelId="{3AAA8D11-0CE9-474B-9372-2613CDB19C50}" type="pres">
      <dgm:prSet presAssocID="{A2B9D44D-AD6A-448B-8345-4F187D412326}"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0000" b="-30000"/>
          </a:stretch>
        </a:blipFill>
      </dgm:spPr>
    </dgm:pt>
  </dgm:ptLst>
  <dgm:cxnLst>
    <dgm:cxn modelId="{4A8DF204-60ED-4E38-9301-6C6A1248FD7A}" type="presOf" srcId="{6C94DCEB-60CC-499D-995A-5851E209F082}" destId="{4CE0F6A4-5918-4D1A-98B8-EC10C8E8496F}" srcOrd="0" destOrd="0" presId="urn:microsoft.com/office/officeart/2005/8/layout/pList2"/>
    <dgm:cxn modelId="{C470CF06-95B7-4EC7-8B3E-9E08E6438B7C}" type="presOf" srcId="{954DD488-398B-46E1-B47D-78AAE45E5B3E}" destId="{F673DBF0-FD8B-4C9E-99F3-B130BBAFB481}" srcOrd="0" destOrd="0" presId="urn:microsoft.com/office/officeart/2005/8/layout/pList2"/>
    <dgm:cxn modelId="{916E282A-12EA-49E5-9907-DBF1438B2815}" type="presOf" srcId="{324370BB-FEC5-42C4-83EC-20CCDCCE04EE}" destId="{659BFFC8-0960-4EFC-952E-534A135FD7A6}" srcOrd="0" destOrd="0" presId="urn:microsoft.com/office/officeart/2005/8/layout/pList2"/>
    <dgm:cxn modelId="{A689A82B-2704-40F5-B081-8523FF486A5E}" srcId="{324370BB-FEC5-42C4-83EC-20CCDCCE04EE}" destId="{6C94DCEB-60CC-499D-995A-5851E209F082}" srcOrd="2" destOrd="0" parTransId="{32E7C737-5378-4CE7-9046-47144FC0BFA3}" sibTransId="{0BE1DFE7-01F8-45F5-8C2B-EAC5F83F145E}"/>
    <dgm:cxn modelId="{BCCE2A43-81E9-4A5F-9D0E-78F01FDDA829}" type="presOf" srcId="{10D62200-55A7-449F-9431-DCA9755AADF3}" destId="{CC0DE7A1-94DB-41FA-9DB8-ED5E43B8DD2C}" srcOrd="0" destOrd="0" presId="urn:microsoft.com/office/officeart/2005/8/layout/pList2"/>
    <dgm:cxn modelId="{E48C3949-D46F-4E3D-8210-7588D4FC104D}" srcId="{324370BB-FEC5-42C4-83EC-20CCDCCE04EE}" destId="{A2B9D44D-AD6A-448B-8345-4F187D412326}" srcOrd="3" destOrd="0" parTransId="{ABFA8880-512E-4D12-9C82-C8B18966B363}" sibTransId="{4C656065-9BD9-46CD-9ED0-5592C14B37D7}"/>
    <dgm:cxn modelId="{04476E5C-C746-4CFF-BA8E-BC182EE06056}" srcId="{324370BB-FEC5-42C4-83EC-20CCDCCE04EE}" destId="{A095F4F7-32B8-4A0B-91F8-20BE92965486}" srcOrd="0" destOrd="0" parTransId="{CF225E0E-6E85-4AE6-AE51-F54F6645A9C4}" sibTransId="{AB529ED8-E9F9-43BE-AB2B-AF4A616FD449}"/>
    <dgm:cxn modelId="{2176C768-32DA-4CDA-98BB-378F966D4AB6}" srcId="{324370BB-FEC5-42C4-83EC-20CCDCCE04EE}" destId="{10D62200-55A7-449F-9431-DCA9755AADF3}" srcOrd="1" destOrd="0" parTransId="{FD437B38-F167-4476-80DC-66B5C02CFE28}" sibTransId="{954DD488-398B-46E1-B47D-78AAE45E5B3E}"/>
    <dgm:cxn modelId="{F7E1746D-5D94-4BB1-AEBF-3ABB4AE98320}" type="presOf" srcId="{0BE1DFE7-01F8-45F5-8C2B-EAC5F83F145E}" destId="{D5406FE0-01AD-47E4-94D4-B34CB12C2D56}" srcOrd="0" destOrd="0" presId="urn:microsoft.com/office/officeart/2005/8/layout/pList2"/>
    <dgm:cxn modelId="{03B69784-97D8-4ABB-98DB-40A5A506E341}" type="presOf" srcId="{A095F4F7-32B8-4A0B-91F8-20BE92965486}" destId="{EF6F3B9C-1404-41D5-803B-1AEFD7AA42DB}" srcOrd="0" destOrd="0" presId="urn:microsoft.com/office/officeart/2005/8/layout/pList2"/>
    <dgm:cxn modelId="{52544192-D14B-427D-A702-A499CD8128B1}" type="presOf" srcId="{A2B9D44D-AD6A-448B-8345-4F187D412326}" destId="{924D9B1B-E2FE-4869-8AE6-494012258480}" srcOrd="0" destOrd="0" presId="urn:microsoft.com/office/officeart/2005/8/layout/pList2"/>
    <dgm:cxn modelId="{BC36E39D-D096-451A-8407-E3405FF1A9A9}" type="presOf" srcId="{AB529ED8-E9F9-43BE-AB2B-AF4A616FD449}" destId="{468E64CB-A2FF-4717-9B6F-FD50B358B60F}" srcOrd="0" destOrd="0" presId="urn:microsoft.com/office/officeart/2005/8/layout/pList2"/>
    <dgm:cxn modelId="{EC7AB1E4-1C53-4AA7-995D-FB750EA6BF5E}" type="presParOf" srcId="{659BFFC8-0960-4EFC-952E-534A135FD7A6}" destId="{9AEC71DA-316E-4A45-B0EF-C5BB79F4DB6A}" srcOrd="0" destOrd="0" presId="urn:microsoft.com/office/officeart/2005/8/layout/pList2"/>
    <dgm:cxn modelId="{7400F804-34A7-48A8-BC79-B9A7D1C80031}" type="presParOf" srcId="{659BFFC8-0960-4EFC-952E-534A135FD7A6}" destId="{1ED9138E-8058-4640-9547-E19228003ED9}" srcOrd="1" destOrd="0" presId="urn:microsoft.com/office/officeart/2005/8/layout/pList2"/>
    <dgm:cxn modelId="{BF7BE019-FCC1-4512-A88B-7B871847B31F}" type="presParOf" srcId="{1ED9138E-8058-4640-9547-E19228003ED9}" destId="{3CADF05A-2D30-4047-8DE4-ED8A1D57BB40}" srcOrd="0" destOrd="0" presId="urn:microsoft.com/office/officeart/2005/8/layout/pList2"/>
    <dgm:cxn modelId="{FA4B05C7-0A56-4FDA-BF75-18CA86057C01}" type="presParOf" srcId="{3CADF05A-2D30-4047-8DE4-ED8A1D57BB40}" destId="{EF6F3B9C-1404-41D5-803B-1AEFD7AA42DB}" srcOrd="0" destOrd="0" presId="urn:microsoft.com/office/officeart/2005/8/layout/pList2"/>
    <dgm:cxn modelId="{331747B3-6251-4D9D-93B8-B3837A49C0ED}" type="presParOf" srcId="{3CADF05A-2D30-4047-8DE4-ED8A1D57BB40}" destId="{9EE832AF-D6C3-4AB0-BD5E-F971032173B3}" srcOrd="1" destOrd="0" presId="urn:microsoft.com/office/officeart/2005/8/layout/pList2"/>
    <dgm:cxn modelId="{DF0A800D-31A7-45B6-824D-8E30FDC9F1B1}" type="presParOf" srcId="{3CADF05A-2D30-4047-8DE4-ED8A1D57BB40}" destId="{A61A7869-C1EC-464E-8D33-8A571676D8C8}" srcOrd="2" destOrd="0" presId="urn:microsoft.com/office/officeart/2005/8/layout/pList2"/>
    <dgm:cxn modelId="{1E7627BE-0B37-4CC2-84FF-75C4A4978EB4}" type="presParOf" srcId="{1ED9138E-8058-4640-9547-E19228003ED9}" destId="{468E64CB-A2FF-4717-9B6F-FD50B358B60F}" srcOrd="1" destOrd="0" presId="urn:microsoft.com/office/officeart/2005/8/layout/pList2"/>
    <dgm:cxn modelId="{602DC3D7-A944-471F-880D-2F2020B355B5}" type="presParOf" srcId="{1ED9138E-8058-4640-9547-E19228003ED9}" destId="{F3EA243B-E001-47B8-8C26-DFAE63E1467A}" srcOrd="2" destOrd="0" presId="urn:microsoft.com/office/officeart/2005/8/layout/pList2"/>
    <dgm:cxn modelId="{0F6398B2-F151-4728-A7B1-7C7A55653409}" type="presParOf" srcId="{F3EA243B-E001-47B8-8C26-DFAE63E1467A}" destId="{CC0DE7A1-94DB-41FA-9DB8-ED5E43B8DD2C}" srcOrd="0" destOrd="0" presId="urn:microsoft.com/office/officeart/2005/8/layout/pList2"/>
    <dgm:cxn modelId="{F8170B67-C0AC-42C3-90A8-AA737DB6424E}" type="presParOf" srcId="{F3EA243B-E001-47B8-8C26-DFAE63E1467A}" destId="{0A099423-4B16-42EF-9C22-2913D1CE5111}" srcOrd="1" destOrd="0" presId="urn:microsoft.com/office/officeart/2005/8/layout/pList2"/>
    <dgm:cxn modelId="{3C86A274-4C45-43AB-9E4F-63427D065C34}" type="presParOf" srcId="{F3EA243B-E001-47B8-8C26-DFAE63E1467A}" destId="{89CFF3E8-1F0C-46AA-B954-287164FF94C7}" srcOrd="2" destOrd="0" presId="urn:microsoft.com/office/officeart/2005/8/layout/pList2"/>
    <dgm:cxn modelId="{28A6CCA4-9046-4380-8529-3E8289EEFA8B}" type="presParOf" srcId="{1ED9138E-8058-4640-9547-E19228003ED9}" destId="{F673DBF0-FD8B-4C9E-99F3-B130BBAFB481}" srcOrd="3" destOrd="0" presId="urn:microsoft.com/office/officeart/2005/8/layout/pList2"/>
    <dgm:cxn modelId="{13E67007-D73A-431F-B0F7-48679E458597}" type="presParOf" srcId="{1ED9138E-8058-4640-9547-E19228003ED9}" destId="{9CF1F3F0-B6E6-4E48-950F-16AFF5EAAC84}" srcOrd="4" destOrd="0" presId="urn:microsoft.com/office/officeart/2005/8/layout/pList2"/>
    <dgm:cxn modelId="{62D2C100-E377-4D9C-83B0-4D61FBC21868}" type="presParOf" srcId="{9CF1F3F0-B6E6-4E48-950F-16AFF5EAAC84}" destId="{4CE0F6A4-5918-4D1A-98B8-EC10C8E8496F}" srcOrd="0" destOrd="0" presId="urn:microsoft.com/office/officeart/2005/8/layout/pList2"/>
    <dgm:cxn modelId="{C9782D5E-0F65-4E19-94DF-8F1D6C64E8BB}" type="presParOf" srcId="{9CF1F3F0-B6E6-4E48-950F-16AFF5EAAC84}" destId="{6481FA93-AEDB-409B-9565-DA0D4EAE3CC1}" srcOrd="1" destOrd="0" presId="urn:microsoft.com/office/officeart/2005/8/layout/pList2"/>
    <dgm:cxn modelId="{94FAA2EA-2BF5-4FB2-A8DB-59C63DA4D419}" type="presParOf" srcId="{9CF1F3F0-B6E6-4E48-950F-16AFF5EAAC84}" destId="{EF4093EF-DBB8-4658-8012-AB926301F414}" srcOrd="2" destOrd="0" presId="urn:microsoft.com/office/officeart/2005/8/layout/pList2"/>
    <dgm:cxn modelId="{E41A2782-124C-4DFC-BF6C-97714A4912CA}" type="presParOf" srcId="{1ED9138E-8058-4640-9547-E19228003ED9}" destId="{D5406FE0-01AD-47E4-94D4-B34CB12C2D56}" srcOrd="5" destOrd="0" presId="urn:microsoft.com/office/officeart/2005/8/layout/pList2"/>
    <dgm:cxn modelId="{35B7B7A8-2D4C-4A4F-9B51-C3A5EF250D71}" type="presParOf" srcId="{1ED9138E-8058-4640-9547-E19228003ED9}" destId="{4E3E2C52-8251-47D1-8846-7A9D37A92372}" srcOrd="6" destOrd="0" presId="urn:microsoft.com/office/officeart/2005/8/layout/pList2"/>
    <dgm:cxn modelId="{43C9F9B6-2503-4BF6-BFD8-1C2F76A0C595}" type="presParOf" srcId="{4E3E2C52-8251-47D1-8846-7A9D37A92372}" destId="{924D9B1B-E2FE-4869-8AE6-494012258480}" srcOrd="0" destOrd="0" presId="urn:microsoft.com/office/officeart/2005/8/layout/pList2"/>
    <dgm:cxn modelId="{250634A1-7F1A-4610-B389-479B2C743C74}" type="presParOf" srcId="{4E3E2C52-8251-47D1-8846-7A9D37A92372}" destId="{C3FF1AB0-089B-4CD1-A41B-3F35EEFA5051}" srcOrd="1" destOrd="0" presId="urn:microsoft.com/office/officeart/2005/8/layout/pList2"/>
    <dgm:cxn modelId="{021DC685-B7B0-4735-9EED-DDEBD358BA59}" type="presParOf" srcId="{4E3E2C52-8251-47D1-8846-7A9D37A92372}" destId="{3AAA8D11-0CE9-474B-9372-2613CDB19C5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6E4DC5-258C-48D6-992A-6161BD9CC34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bg-BG"/>
        </a:p>
      </dgm:t>
    </dgm:pt>
    <dgm:pt modelId="{912C9418-38E1-463D-A825-D228014BA775}">
      <dgm:prSet phldrT="[Текст]"/>
      <dgm:spPr>
        <a:solidFill>
          <a:srgbClr val="9ADADA"/>
        </a:solidFill>
      </dgm:spPr>
      <dgm:t>
        <a:bodyPr/>
        <a:lstStyle/>
        <a:p>
          <a:r>
            <a:rPr lang="bg-BG" b="1" dirty="0">
              <a:latin typeface="Arial" panose="020B0604020202020204" pitchFamily="34" charset="0"/>
              <a:cs typeface="Arial" panose="020B0604020202020204" pitchFamily="34" charset="0"/>
            </a:rPr>
            <a:t>Р1</a:t>
          </a:r>
        </a:p>
        <a:p>
          <a:r>
            <a:rPr lang="en-US" dirty="0">
              <a:latin typeface="Arial" panose="020B0604020202020204" pitchFamily="34" charset="0"/>
              <a:cs typeface="Arial" panose="020B0604020202020204" pitchFamily="34" charset="0"/>
            </a:rPr>
            <a:t>Overall project management, maintaining effective communication within the consortium and with the National Agency.</a:t>
          </a:r>
          <a:endParaRPr lang="bg-BG" dirty="0">
            <a:latin typeface="Arial" panose="020B0604020202020204" pitchFamily="34" charset="0"/>
            <a:cs typeface="Arial" panose="020B0604020202020204" pitchFamily="34" charset="0"/>
          </a:endParaRPr>
        </a:p>
      </dgm:t>
    </dgm:pt>
    <dgm:pt modelId="{C5996C6C-79E9-4D98-A456-0DA0C03E270F}" type="parTrans" cxnId="{2E1719A4-7043-403D-95F8-B86663CEBCAC}">
      <dgm:prSet/>
      <dgm:spPr/>
      <dgm:t>
        <a:bodyPr/>
        <a:lstStyle/>
        <a:p>
          <a:endParaRPr lang="bg-BG"/>
        </a:p>
      </dgm:t>
    </dgm:pt>
    <dgm:pt modelId="{CA865EBE-B38F-4741-81D6-8DAE7A698A73}" type="sibTrans" cxnId="{2E1719A4-7043-403D-95F8-B86663CEBCAC}">
      <dgm:prSet/>
      <dgm:spPr/>
      <dgm:t>
        <a:bodyPr/>
        <a:lstStyle/>
        <a:p>
          <a:endParaRPr lang="bg-BG"/>
        </a:p>
      </dgm:t>
    </dgm:pt>
    <dgm:pt modelId="{9CC22D9F-A2F5-491E-9B2F-6996D1D6E85A}">
      <dgm:prSet phldrT="[Текст]"/>
      <dgm:spPr>
        <a:solidFill>
          <a:srgbClr val="9ADADA"/>
        </a:solidFill>
      </dgm:spPr>
      <dgm:t>
        <a:bodyPr/>
        <a:lstStyle/>
        <a:p>
          <a:r>
            <a:rPr lang="bg-BG" b="1" dirty="0">
              <a:latin typeface="Arial" panose="020B0604020202020204" pitchFamily="34" charset="0"/>
              <a:cs typeface="Arial" panose="020B0604020202020204" pitchFamily="34" charset="0"/>
            </a:rPr>
            <a:t>Р3</a:t>
          </a:r>
        </a:p>
        <a:p>
          <a:r>
            <a:rPr lang="en-US" dirty="0">
              <a:latin typeface="Arial" panose="020B0604020202020204" pitchFamily="34" charset="0"/>
              <a:cs typeface="Arial" panose="020B0604020202020204" pitchFamily="34" charset="0"/>
            </a:rPr>
            <a:t>IO2 (Teacher's Guide) elaboration and making all materials published online in a substantial quality and design</a:t>
          </a:r>
          <a:endParaRPr lang="bg-BG" dirty="0">
            <a:latin typeface="Arial" panose="020B0604020202020204" pitchFamily="34" charset="0"/>
            <a:cs typeface="Arial" panose="020B0604020202020204" pitchFamily="34" charset="0"/>
          </a:endParaRPr>
        </a:p>
      </dgm:t>
    </dgm:pt>
    <dgm:pt modelId="{46538283-B3ED-417A-80DF-8E40E1EF548E}" type="parTrans" cxnId="{2F006FE3-3DFD-45E7-B8EE-168C823F0723}">
      <dgm:prSet/>
      <dgm:spPr/>
      <dgm:t>
        <a:bodyPr/>
        <a:lstStyle/>
        <a:p>
          <a:endParaRPr lang="bg-BG"/>
        </a:p>
      </dgm:t>
    </dgm:pt>
    <dgm:pt modelId="{2BDF7520-4CCA-49B2-9D55-07102603720C}" type="sibTrans" cxnId="{2F006FE3-3DFD-45E7-B8EE-168C823F0723}">
      <dgm:prSet/>
      <dgm:spPr/>
      <dgm:t>
        <a:bodyPr/>
        <a:lstStyle/>
        <a:p>
          <a:endParaRPr lang="bg-BG"/>
        </a:p>
      </dgm:t>
    </dgm:pt>
    <dgm:pt modelId="{F04CDB02-DD49-417C-B241-33540E01DDCA}">
      <dgm:prSet phldrT="[Текст]"/>
      <dgm:spPr>
        <a:solidFill>
          <a:srgbClr val="6A1F75"/>
        </a:solidFill>
      </dgm:spPr>
      <dgm:t>
        <a:bodyPr/>
        <a:lstStyle/>
        <a:p>
          <a:r>
            <a:rPr lang="bg-BG" b="1" dirty="0">
              <a:latin typeface="Arial" panose="020B0604020202020204" pitchFamily="34" charset="0"/>
              <a:cs typeface="Arial" panose="020B0604020202020204" pitchFamily="34" charset="0"/>
            </a:rPr>
            <a:t>Р4</a:t>
          </a:r>
        </a:p>
        <a:p>
          <a:r>
            <a:rPr lang="en-US" dirty="0">
              <a:latin typeface="Arial" panose="020B0604020202020204" pitchFamily="34" charset="0"/>
              <a:cs typeface="Arial" panose="020B0604020202020204" pitchFamily="34" charset="0"/>
            </a:rPr>
            <a:t>Dissemination, incl. project website, logo, materials, coordination of information activities</a:t>
          </a:r>
          <a:endParaRPr lang="bg-BG" dirty="0">
            <a:latin typeface="Arial" panose="020B0604020202020204" pitchFamily="34" charset="0"/>
            <a:cs typeface="Arial" panose="020B0604020202020204" pitchFamily="34" charset="0"/>
          </a:endParaRPr>
        </a:p>
      </dgm:t>
    </dgm:pt>
    <dgm:pt modelId="{0B83FB03-5223-4B86-BB79-20F99EA02C9A}" type="parTrans" cxnId="{761CD3BA-E348-4ACB-9E42-72C429273B30}">
      <dgm:prSet/>
      <dgm:spPr/>
      <dgm:t>
        <a:bodyPr/>
        <a:lstStyle/>
        <a:p>
          <a:endParaRPr lang="bg-BG"/>
        </a:p>
      </dgm:t>
    </dgm:pt>
    <dgm:pt modelId="{22CBAAAB-E51D-4BB8-B341-071722DDCDDA}" type="sibTrans" cxnId="{761CD3BA-E348-4ACB-9E42-72C429273B30}">
      <dgm:prSet/>
      <dgm:spPr/>
      <dgm:t>
        <a:bodyPr/>
        <a:lstStyle/>
        <a:p>
          <a:endParaRPr lang="bg-BG"/>
        </a:p>
      </dgm:t>
    </dgm:pt>
    <dgm:pt modelId="{BECC89A5-C95F-478B-BABE-9DFFA7801CC1}">
      <dgm:prSet/>
      <dgm:spPr>
        <a:solidFill>
          <a:srgbClr val="6A1F75"/>
        </a:solidFill>
      </dgm:spPr>
      <dgm:t>
        <a:bodyPr/>
        <a:lstStyle/>
        <a:p>
          <a:r>
            <a:rPr lang="bg-BG" b="1" dirty="0">
              <a:latin typeface="Arial" panose="020B0604020202020204" pitchFamily="34" charset="0"/>
              <a:cs typeface="Arial" panose="020B0604020202020204" pitchFamily="34" charset="0"/>
            </a:rPr>
            <a:t>Р2</a:t>
          </a:r>
        </a:p>
        <a:p>
          <a:r>
            <a:rPr lang="bg-BG"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IO1 / Survey Handbook/: the survey tools and guide and Comprehensive Analytical Report preparation</a:t>
          </a:r>
          <a:endParaRPr lang="bg-BG" dirty="0">
            <a:latin typeface="Arial" panose="020B0604020202020204" pitchFamily="34" charset="0"/>
            <a:cs typeface="Arial" panose="020B0604020202020204" pitchFamily="34" charset="0"/>
          </a:endParaRPr>
        </a:p>
      </dgm:t>
    </dgm:pt>
    <dgm:pt modelId="{EFB40221-93E6-4915-A3E5-8EDBE132231D}" type="parTrans" cxnId="{1034ABF8-3471-4F5C-94DA-9528B722AE69}">
      <dgm:prSet/>
      <dgm:spPr/>
      <dgm:t>
        <a:bodyPr/>
        <a:lstStyle/>
        <a:p>
          <a:endParaRPr lang="bg-BG"/>
        </a:p>
      </dgm:t>
    </dgm:pt>
    <dgm:pt modelId="{4C76F18B-643D-4843-889F-8F5C63677EA7}" type="sibTrans" cxnId="{1034ABF8-3471-4F5C-94DA-9528B722AE69}">
      <dgm:prSet/>
      <dgm:spPr/>
      <dgm:t>
        <a:bodyPr/>
        <a:lstStyle/>
        <a:p>
          <a:endParaRPr lang="bg-BG"/>
        </a:p>
      </dgm:t>
    </dgm:pt>
    <dgm:pt modelId="{07442227-4FD0-4452-A0B5-00B89AD6E723}" type="pres">
      <dgm:prSet presAssocID="{8F6E4DC5-258C-48D6-992A-6161BD9CC349}" presName="linear" presStyleCnt="0">
        <dgm:presLayoutVars>
          <dgm:dir/>
          <dgm:resizeHandles val="exact"/>
        </dgm:presLayoutVars>
      </dgm:prSet>
      <dgm:spPr/>
    </dgm:pt>
    <dgm:pt modelId="{398E99D9-A746-4B4B-B0D5-C69305ED8435}" type="pres">
      <dgm:prSet presAssocID="{912C9418-38E1-463D-A825-D228014BA775}" presName="comp" presStyleCnt="0"/>
      <dgm:spPr/>
    </dgm:pt>
    <dgm:pt modelId="{97DAF426-11FF-4DF9-A4EA-19C55A46F3C6}" type="pres">
      <dgm:prSet presAssocID="{912C9418-38E1-463D-A825-D228014BA775}" presName="box" presStyleLbl="node1" presStyleIdx="0" presStyleCnt="4"/>
      <dgm:spPr/>
    </dgm:pt>
    <dgm:pt modelId="{B061C2B4-9F8C-4463-A607-1F0CE0833016}" type="pres">
      <dgm:prSet presAssocID="{912C9418-38E1-463D-A825-D228014BA775}"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7000" b="-67000"/>
          </a:stretch>
        </a:blipFill>
      </dgm:spPr>
    </dgm:pt>
    <dgm:pt modelId="{1F4DA1D1-B3E0-4FF1-8A81-C3D4348068DB}" type="pres">
      <dgm:prSet presAssocID="{912C9418-38E1-463D-A825-D228014BA775}" presName="text" presStyleLbl="node1" presStyleIdx="0" presStyleCnt="4">
        <dgm:presLayoutVars>
          <dgm:bulletEnabled val="1"/>
        </dgm:presLayoutVars>
      </dgm:prSet>
      <dgm:spPr/>
    </dgm:pt>
    <dgm:pt modelId="{3C09FD66-5F1F-4E1C-98C4-2B42C278088A}" type="pres">
      <dgm:prSet presAssocID="{CA865EBE-B38F-4741-81D6-8DAE7A698A73}" presName="spacer" presStyleCnt="0"/>
      <dgm:spPr/>
    </dgm:pt>
    <dgm:pt modelId="{E376CAF5-0421-4160-AE3E-063EF0C8D133}" type="pres">
      <dgm:prSet presAssocID="{BECC89A5-C95F-478B-BABE-9DFFA7801CC1}" presName="comp" presStyleCnt="0"/>
      <dgm:spPr/>
    </dgm:pt>
    <dgm:pt modelId="{A2353FE3-13F2-45CB-89FE-0E880263E463}" type="pres">
      <dgm:prSet presAssocID="{BECC89A5-C95F-478B-BABE-9DFFA7801CC1}" presName="box" presStyleLbl="node1" presStyleIdx="1" presStyleCnt="4"/>
      <dgm:spPr/>
    </dgm:pt>
    <dgm:pt modelId="{B4D5D905-D49F-4D3B-A589-D72FEF4E0519}" type="pres">
      <dgm:prSet presAssocID="{BECC89A5-C95F-478B-BABE-9DFFA7801CC1}" presName="img" presStyleLbl="fgImgPlace1" presStyleIdx="1" presStyleCnt="4"/>
      <dgm:spPr>
        <a:blipFill rotWithShape="1">
          <a:blip xmlns:r="http://schemas.openxmlformats.org/officeDocument/2006/relationships" r:embed="rId2"/>
          <a:stretch>
            <a:fillRect/>
          </a:stretch>
        </a:blipFill>
      </dgm:spPr>
    </dgm:pt>
    <dgm:pt modelId="{3FD84856-78EF-464C-B1B0-FEA6B0ECC612}" type="pres">
      <dgm:prSet presAssocID="{BECC89A5-C95F-478B-BABE-9DFFA7801CC1}" presName="text" presStyleLbl="node1" presStyleIdx="1" presStyleCnt="4">
        <dgm:presLayoutVars>
          <dgm:bulletEnabled val="1"/>
        </dgm:presLayoutVars>
      </dgm:prSet>
      <dgm:spPr/>
    </dgm:pt>
    <dgm:pt modelId="{86CF248A-18E0-4E23-93BA-AEDE37E98066}" type="pres">
      <dgm:prSet presAssocID="{4C76F18B-643D-4843-889F-8F5C63677EA7}" presName="spacer" presStyleCnt="0"/>
      <dgm:spPr/>
    </dgm:pt>
    <dgm:pt modelId="{079248F7-73BF-4EAA-8020-CC7160B09504}" type="pres">
      <dgm:prSet presAssocID="{9CC22D9F-A2F5-491E-9B2F-6996D1D6E85A}" presName="comp" presStyleCnt="0"/>
      <dgm:spPr/>
    </dgm:pt>
    <dgm:pt modelId="{3FC9DD09-B68C-4A59-9D90-D1CCFF1C7D55}" type="pres">
      <dgm:prSet presAssocID="{9CC22D9F-A2F5-491E-9B2F-6996D1D6E85A}" presName="box" presStyleLbl="node1" presStyleIdx="2" presStyleCnt="4"/>
      <dgm:spPr/>
    </dgm:pt>
    <dgm:pt modelId="{3A54A5B5-A5A2-45ED-A76B-36CB940D91DE}" type="pres">
      <dgm:prSet presAssocID="{9CC22D9F-A2F5-491E-9B2F-6996D1D6E85A}"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67000" b="-67000"/>
          </a:stretch>
        </a:blipFill>
      </dgm:spPr>
    </dgm:pt>
    <dgm:pt modelId="{4813BCDD-71B0-4394-B8B7-D1AA2115B265}" type="pres">
      <dgm:prSet presAssocID="{9CC22D9F-A2F5-491E-9B2F-6996D1D6E85A}" presName="text" presStyleLbl="node1" presStyleIdx="2" presStyleCnt="4">
        <dgm:presLayoutVars>
          <dgm:bulletEnabled val="1"/>
        </dgm:presLayoutVars>
      </dgm:prSet>
      <dgm:spPr/>
    </dgm:pt>
    <dgm:pt modelId="{45802B46-0105-442C-8C58-573BC6AD5CA0}" type="pres">
      <dgm:prSet presAssocID="{2BDF7520-4CCA-49B2-9D55-07102603720C}" presName="spacer" presStyleCnt="0"/>
      <dgm:spPr/>
    </dgm:pt>
    <dgm:pt modelId="{FE85B6C1-F8CA-4B37-AC4F-3ACCB3AB8869}" type="pres">
      <dgm:prSet presAssocID="{F04CDB02-DD49-417C-B241-33540E01DDCA}" presName="comp" presStyleCnt="0"/>
      <dgm:spPr/>
    </dgm:pt>
    <dgm:pt modelId="{90798C67-7FD8-4883-818F-74A95DD36940}" type="pres">
      <dgm:prSet presAssocID="{F04CDB02-DD49-417C-B241-33540E01DDCA}" presName="box" presStyleLbl="node1" presStyleIdx="3" presStyleCnt="4"/>
      <dgm:spPr/>
    </dgm:pt>
    <dgm:pt modelId="{ECDC4EBF-EA79-4504-B89C-006F5EA8FE67}" type="pres">
      <dgm:prSet presAssocID="{F04CDB02-DD49-417C-B241-33540E01DDCA}"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67000" b="-67000"/>
          </a:stretch>
        </a:blipFill>
      </dgm:spPr>
    </dgm:pt>
    <dgm:pt modelId="{E6655E8E-6C01-441F-A7FD-DB1986CEF373}" type="pres">
      <dgm:prSet presAssocID="{F04CDB02-DD49-417C-B241-33540E01DDCA}" presName="text" presStyleLbl="node1" presStyleIdx="3" presStyleCnt="4">
        <dgm:presLayoutVars>
          <dgm:bulletEnabled val="1"/>
        </dgm:presLayoutVars>
      </dgm:prSet>
      <dgm:spPr/>
    </dgm:pt>
  </dgm:ptLst>
  <dgm:cxnLst>
    <dgm:cxn modelId="{FC96EB3F-50EA-49B7-B34C-54A0D5CB54B8}" type="presOf" srcId="{F04CDB02-DD49-417C-B241-33540E01DDCA}" destId="{E6655E8E-6C01-441F-A7FD-DB1986CEF373}" srcOrd="1" destOrd="0" presId="urn:microsoft.com/office/officeart/2005/8/layout/vList4"/>
    <dgm:cxn modelId="{2316AB41-4812-42A1-9E9C-69F70DDC8F46}" type="presOf" srcId="{BECC89A5-C95F-478B-BABE-9DFFA7801CC1}" destId="{3FD84856-78EF-464C-B1B0-FEA6B0ECC612}" srcOrd="1" destOrd="0" presId="urn:microsoft.com/office/officeart/2005/8/layout/vList4"/>
    <dgm:cxn modelId="{89032E42-45E1-422E-AF26-87B3C92D2F31}" type="presOf" srcId="{BECC89A5-C95F-478B-BABE-9DFFA7801CC1}" destId="{A2353FE3-13F2-45CB-89FE-0E880263E463}" srcOrd="0" destOrd="0" presId="urn:microsoft.com/office/officeart/2005/8/layout/vList4"/>
    <dgm:cxn modelId="{CDB8055E-115F-44DD-9C71-5AC296FAD0FA}" type="presOf" srcId="{9CC22D9F-A2F5-491E-9B2F-6996D1D6E85A}" destId="{4813BCDD-71B0-4394-B8B7-D1AA2115B265}" srcOrd="1" destOrd="0" presId="urn:microsoft.com/office/officeart/2005/8/layout/vList4"/>
    <dgm:cxn modelId="{BE346363-4EEF-43F5-8DAF-D4EB952CEF4C}" type="presOf" srcId="{912C9418-38E1-463D-A825-D228014BA775}" destId="{97DAF426-11FF-4DF9-A4EA-19C55A46F3C6}" srcOrd="0" destOrd="0" presId="urn:microsoft.com/office/officeart/2005/8/layout/vList4"/>
    <dgm:cxn modelId="{687F9C6E-4100-48BC-A7D9-1CF0BD92278A}" type="presOf" srcId="{8F6E4DC5-258C-48D6-992A-6161BD9CC349}" destId="{07442227-4FD0-4452-A0B5-00B89AD6E723}" srcOrd="0" destOrd="0" presId="urn:microsoft.com/office/officeart/2005/8/layout/vList4"/>
    <dgm:cxn modelId="{68C16B89-4EA4-4478-8CD2-4A3D9419F078}" type="presOf" srcId="{F04CDB02-DD49-417C-B241-33540E01DDCA}" destId="{90798C67-7FD8-4883-818F-74A95DD36940}" srcOrd="0" destOrd="0" presId="urn:microsoft.com/office/officeart/2005/8/layout/vList4"/>
    <dgm:cxn modelId="{A12EF489-3195-4FFD-8925-9BB395EA7C0D}" type="presOf" srcId="{912C9418-38E1-463D-A825-D228014BA775}" destId="{1F4DA1D1-B3E0-4FF1-8A81-C3D4348068DB}" srcOrd="1" destOrd="0" presId="urn:microsoft.com/office/officeart/2005/8/layout/vList4"/>
    <dgm:cxn modelId="{B2C0D797-F379-4FB9-9716-5AAC986F2B64}" type="presOf" srcId="{9CC22D9F-A2F5-491E-9B2F-6996D1D6E85A}" destId="{3FC9DD09-B68C-4A59-9D90-D1CCFF1C7D55}" srcOrd="0" destOrd="0" presId="urn:microsoft.com/office/officeart/2005/8/layout/vList4"/>
    <dgm:cxn modelId="{2E1719A4-7043-403D-95F8-B86663CEBCAC}" srcId="{8F6E4DC5-258C-48D6-992A-6161BD9CC349}" destId="{912C9418-38E1-463D-A825-D228014BA775}" srcOrd="0" destOrd="0" parTransId="{C5996C6C-79E9-4D98-A456-0DA0C03E270F}" sibTransId="{CA865EBE-B38F-4741-81D6-8DAE7A698A73}"/>
    <dgm:cxn modelId="{761CD3BA-E348-4ACB-9E42-72C429273B30}" srcId="{8F6E4DC5-258C-48D6-992A-6161BD9CC349}" destId="{F04CDB02-DD49-417C-B241-33540E01DDCA}" srcOrd="3" destOrd="0" parTransId="{0B83FB03-5223-4B86-BB79-20F99EA02C9A}" sibTransId="{22CBAAAB-E51D-4BB8-B341-071722DDCDDA}"/>
    <dgm:cxn modelId="{2F006FE3-3DFD-45E7-B8EE-168C823F0723}" srcId="{8F6E4DC5-258C-48D6-992A-6161BD9CC349}" destId="{9CC22D9F-A2F5-491E-9B2F-6996D1D6E85A}" srcOrd="2" destOrd="0" parTransId="{46538283-B3ED-417A-80DF-8E40E1EF548E}" sibTransId="{2BDF7520-4CCA-49B2-9D55-07102603720C}"/>
    <dgm:cxn modelId="{1034ABF8-3471-4F5C-94DA-9528B722AE69}" srcId="{8F6E4DC5-258C-48D6-992A-6161BD9CC349}" destId="{BECC89A5-C95F-478B-BABE-9DFFA7801CC1}" srcOrd="1" destOrd="0" parTransId="{EFB40221-93E6-4915-A3E5-8EDBE132231D}" sibTransId="{4C76F18B-643D-4843-889F-8F5C63677EA7}"/>
    <dgm:cxn modelId="{98F0F494-0314-4E65-867A-AB015102B2E2}" type="presParOf" srcId="{07442227-4FD0-4452-A0B5-00B89AD6E723}" destId="{398E99D9-A746-4B4B-B0D5-C69305ED8435}" srcOrd="0" destOrd="0" presId="urn:microsoft.com/office/officeart/2005/8/layout/vList4"/>
    <dgm:cxn modelId="{9E035258-D731-47B2-96F8-FD4B44871825}" type="presParOf" srcId="{398E99D9-A746-4B4B-B0D5-C69305ED8435}" destId="{97DAF426-11FF-4DF9-A4EA-19C55A46F3C6}" srcOrd="0" destOrd="0" presId="urn:microsoft.com/office/officeart/2005/8/layout/vList4"/>
    <dgm:cxn modelId="{7EFACD42-1F0E-4F04-AF7F-8747928E0418}" type="presParOf" srcId="{398E99D9-A746-4B4B-B0D5-C69305ED8435}" destId="{B061C2B4-9F8C-4463-A607-1F0CE0833016}" srcOrd="1" destOrd="0" presId="urn:microsoft.com/office/officeart/2005/8/layout/vList4"/>
    <dgm:cxn modelId="{4572FB11-83E0-4FE9-AB6D-76DA9179750B}" type="presParOf" srcId="{398E99D9-A746-4B4B-B0D5-C69305ED8435}" destId="{1F4DA1D1-B3E0-4FF1-8A81-C3D4348068DB}" srcOrd="2" destOrd="0" presId="urn:microsoft.com/office/officeart/2005/8/layout/vList4"/>
    <dgm:cxn modelId="{B97481D5-7640-4F16-AB25-09C86A70377D}" type="presParOf" srcId="{07442227-4FD0-4452-A0B5-00B89AD6E723}" destId="{3C09FD66-5F1F-4E1C-98C4-2B42C278088A}" srcOrd="1" destOrd="0" presId="urn:microsoft.com/office/officeart/2005/8/layout/vList4"/>
    <dgm:cxn modelId="{38602BCD-648A-4A21-88A9-B274C562F21D}" type="presParOf" srcId="{07442227-4FD0-4452-A0B5-00B89AD6E723}" destId="{E376CAF5-0421-4160-AE3E-063EF0C8D133}" srcOrd="2" destOrd="0" presId="urn:microsoft.com/office/officeart/2005/8/layout/vList4"/>
    <dgm:cxn modelId="{5063EA2C-3C9E-4A09-8AC8-4C3286B7FD30}" type="presParOf" srcId="{E376CAF5-0421-4160-AE3E-063EF0C8D133}" destId="{A2353FE3-13F2-45CB-89FE-0E880263E463}" srcOrd="0" destOrd="0" presId="urn:microsoft.com/office/officeart/2005/8/layout/vList4"/>
    <dgm:cxn modelId="{7640701C-D26A-44E6-8895-96891A20AEA3}" type="presParOf" srcId="{E376CAF5-0421-4160-AE3E-063EF0C8D133}" destId="{B4D5D905-D49F-4D3B-A589-D72FEF4E0519}" srcOrd="1" destOrd="0" presId="urn:microsoft.com/office/officeart/2005/8/layout/vList4"/>
    <dgm:cxn modelId="{2464CE49-E778-49EE-A927-BE985923ACEB}" type="presParOf" srcId="{E376CAF5-0421-4160-AE3E-063EF0C8D133}" destId="{3FD84856-78EF-464C-B1B0-FEA6B0ECC612}" srcOrd="2" destOrd="0" presId="urn:microsoft.com/office/officeart/2005/8/layout/vList4"/>
    <dgm:cxn modelId="{5BE6AB91-95E1-4338-AF7C-1524774459F9}" type="presParOf" srcId="{07442227-4FD0-4452-A0B5-00B89AD6E723}" destId="{86CF248A-18E0-4E23-93BA-AEDE37E98066}" srcOrd="3" destOrd="0" presId="urn:microsoft.com/office/officeart/2005/8/layout/vList4"/>
    <dgm:cxn modelId="{1C048D61-82AA-4421-89E6-FB2E280330B3}" type="presParOf" srcId="{07442227-4FD0-4452-A0B5-00B89AD6E723}" destId="{079248F7-73BF-4EAA-8020-CC7160B09504}" srcOrd="4" destOrd="0" presId="urn:microsoft.com/office/officeart/2005/8/layout/vList4"/>
    <dgm:cxn modelId="{8BE3F48A-A36E-42EC-9727-DFC43B0A24D0}" type="presParOf" srcId="{079248F7-73BF-4EAA-8020-CC7160B09504}" destId="{3FC9DD09-B68C-4A59-9D90-D1CCFF1C7D55}" srcOrd="0" destOrd="0" presId="urn:microsoft.com/office/officeart/2005/8/layout/vList4"/>
    <dgm:cxn modelId="{3DC3C190-DE37-442E-9B30-3C1264C2EA22}" type="presParOf" srcId="{079248F7-73BF-4EAA-8020-CC7160B09504}" destId="{3A54A5B5-A5A2-45ED-A76B-36CB940D91DE}" srcOrd="1" destOrd="0" presId="urn:microsoft.com/office/officeart/2005/8/layout/vList4"/>
    <dgm:cxn modelId="{EB13D5D2-EDD7-47D5-B729-D00A4D9BA8CA}" type="presParOf" srcId="{079248F7-73BF-4EAA-8020-CC7160B09504}" destId="{4813BCDD-71B0-4394-B8B7-D1AA2115B265}" srcOrd="2" destOrd="0" presId="urn:microsoft.com/office/officeart/2005/8/layout/vList4"/>
    <dgm:cxn modelId="{8BD19428-DC1E-4087-A4FB-788069A7B6F6}" type="presParOf" srcId="{07442227-4FD0-4452-A0B5-00B89AD6E723}" destId="{45802B46-0105-442C-8C58-573BC6AD5CA0}" srcOrd="5" destOrd="0" presId="urn:microsoft.com/office/officeart/2005/8/layout/vList4"/>
    <dgm:cxn modelId="{0DB7CE3D-C955-406E-B9EE-DBC16E298360}" type="presParOf" srcId="{07442227-4FD0-4452-A0B5-00B89AD6E723}" destId="{FE85B6C1-F8CA-4B37-AC4F-3ACCB3AB8869}" srcOrd="6" destOrd="0" presId="urn:microsoft.com/office/officeart/2005/8/layout/vList4"/>
    <dgm:cxn modelId="{47C5BE1E-C08C-41B4-916E-AD37011A55F8}" type="presParOf" srcId="{FE85B6C1-F8CA-4B37-AC4F-3ACCB3AB8869}" destId="{90798C67-7FD8-4883-818F-74A95DD36940}" srcOrd="0" destOrd="0" presId="urn:microsoft.com/office/officeart/2005/8/layout/vList4"/>
    <dgm:cxn modelId="{E8E84344-023F-445D-AE6F-FDA08C401195}" type="presParOf" srcId="{FE85B6C1-F8CA-4B37-AC4F-3ACCB3AB8869}" destId="{ECDC4EBF-EA79-4504-B89C-006F5EA8FE67}" srcOrd="1" destOrd="0" presId="urn:microsoft.com/office/officeart/2005/8/layout/vList4"/>
    <dgm:cxn modelId="{306B2718-29E3-480C-BB69-A8DF208D4C07}" type="presParOf" srcId="{FE85B6C1-F8CA-4B37-AC4F-3ACCB3AB8869}" destId="{E6655E8E-6C01-441F-A7FD-DB1986CEF37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CD6C-2065-4117-B9CC-B6997421BB71}"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bg-BG"/>
        </a:p>
      </dgm:t>
    </dgm:pt>
    <dgm:pt modelId="{959F3110-7E2B-4035-AF7F-68DE06422D35}">
      <dgm:prSet phldrT="[Текст]" custT="1"/>
      <dgm:spPr>
        <a:effectLst>
          <a:glow rad="228600">
            <a:schemeClr val="accent6">
              <a:satMod val="175000"/>
              <a:alpha val="40000"/>
            </a:schemeClr>
          </a:glow>
        </a:effectLst>
      </dgm:spPr>
      <dgm:t>
        <a:bodyPr/>
        <a:lstStyle/>
        <a:p>
          <a:pPr algn="l"/>
          <a:endParaRPr lang="en-US" sz="1100" b="1" dirty="0">
            <a:solidFill>
              <a:schemeClr val="bg1"/>
            </a:solidFill>
          </a:endParaRPr>
        </a:p>
        <a:p>
          <a:pPr algn="ctr"/>
          <a:r>
            <a:rPr lang="en-US" sz="1400" b="1" dirty="0">
              <a:solidFill>
                <a:schemeClr val="bg1"/>
              </a:solidFill>
              <a:latin typeface="Arial" panose="020B0604020202020204" pitchFamily="34" charset="0"/>
              <a:cs typeface="Arial" panose="020B0604020202020204" pitchFamily="34" charset="0"/>
            </a:rPr>
            <a:t>Students</a:t>
          </a:r>
        </a:p>
        <a:p>
          <a:pPr algn="ctr"/>
          <a:r>
            <a:rPr lang="en-US" sz="1400" b="1" dirty="0">
              <a:solidFill>
                <a:schemeClr val="bg1"/>
              </a:solidFill>
              <a:latin typeface="Arial" panose="020B0604020202020204" pitchFamily="34" charset="0"/>
              <a:cs typeface="Arial" panose="020B0604020202020204" pitchFamily="34" charset="0"/>
            </a:rPr>
            <a:t>from secondary education level</a:t>
          </a:r>
        </a:p>
        <a:p>
          <a:pPr algn="l"/>
          <a:r>
            <a:rPr lang="en-US" sz="1400" b="1" dirty="0">
              <a:solidFill>
                <a:schemeClr val="bg1"/>
              </a:solidFill>
              <a:latin typeface="Arial" panose="020B0604020202020204" pitchFamily="34" charset="0"/>
              <a:cs typeface="Arial" panose="020B0604020202020204" pitchFamily="34" charset="0"/>
            </a:rPr>
            <a:t>   (14-19 years)</a:t>
          </a:r>
          <a:endParaRPr lang="bg-BG" sz="1400" b="1" dirty="0">
            <a:solidFill>
              <a:schemeClr val="bg1"/>
            </a:solidFill>
            <a:latin typeface="Arial" panose="020B0604020202020204" pitchFamily="34" charset="0"/>
            <a:cs typeface="Arial" panose="020B0604020202020204" pitchFamily="34" charset="0"/>
          </a:endParaRPr>
        </a:p>
      </dgm:t>
    </dgm:pt>
    <dgm:pt modelId="{85666B5B-EA0F-4ECD-9CEE-063210F109AD}" type="parTrans" cxnId="{FC17F100-DD3E-4F97-A666-384878C35BEF}">
      <dgm:prSet/>
      <dgm:spPr/>
      <dgm:t>
        <a:bodyPr/>
        <a:lstStyle/>
        <a:p>
          <a:endParaRPr lang="bg-BG"/>
        </a:p>
      </dgm:t>
    </dgm:pt>
    <dgm:pt modelId="{B09A7042-E91B-4BEB-AA67-7FCEF6945743}" type="sibTrans" cxnId="{FC17F100-DD3E-4F97-A666-384878C35BEF}">
      <dgm:prSet/>
      <dgm:spPr/>
      <dgm:t>
        <a:bodyPr/>
        <a:lstStyle/>
        <a:p>
          <a:endParaRPr lang="bg-BG"/>
        </a:p>
      </dgm:t>
    </dgm:pt>
    <dgm:pt modelId="{B03C7AA1-AE6C-4643-AAD6-35CDC6133F25}">
      <dgm:prSet phldrT="[Текст]" custT="1"/>
      <dgm:spPr>
        <a:solidFill>
          <a:srgbClr val="B4257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ctr"/>
          <a:r>
            <a:rPr lang="en-US" sz="1100" b="1" dirty="0">
              <a:solidFill>
                <a:schemeClr val="bg1"/>
              </a:solidFill>
              <a:latin typeface="Arial" panose="020B0604020202020204" pitchFamily="34" charset="0"/>
              <a:cs typeface="Arial" panose="020B0604020202020204" pitchFamily="34" charset="0"/>
            </a:rPr>
            <a:t>Their </a:t>
          </a:r>
        </a:p>
        <a:p>
          <a:pPr algn="ctr"/>
          <a:r>
            <a:rPr lang="en-US" sz="1100" b="1" dirty="0">
              <a:solidFill>
                <a:schemeClr val="bg1"/>
              </a:solidFill>
              <a:latin typeface="Arial" panose="020B0604020202020204" pitchFamily="34" charset="0"/>
              <a:cs typeface="Arial" panose="020B0604020202020204" pitchFamily="34" charset="0"/>
            </a:rPr>
            <a:t>Teachers, pedagogical advisors and school psychologists</a:t>
          </a:r>
        </a:p>
        <a:p>
          <a:pPr algn="ctr"/>
          <a:endParaRPr lang="bg-BG" sz="1200" b="1" dirty="0">
            <a:solidFill>
              <a:schemeClr val="bg1"/>
            </a:solidFill>
          </a:endParaRPr>
        </a:p>
      </dgm:t>
    </dgm:pt>
    <dgm:pt modelId="{FEFCCDDD-3105-47A8-945D-BC3E71B49F44}" type="sibTrans" cxnId="{8E5AF228-AAFA-4E42-A04A-B35E24945DDB}">
      <dgm:prSet/>
      <dgm:spPr/>
      <dgm:t>
        <a:bodyPr/>
        <a:lstStyle/>
        <a:p>
          <a:endParaRPr lang="bg-BG"/>
        </a:p>
      </dgm:t>
    </dgm:pt>
    <dgm:pt modelId="{F81B7365-E196-4EB4-8A27-34B98FAE3F6A}" type="parTrans" cxnId="{8E5AF228-AAFA-4E42-A04A-B35E24945DDB}">
      <dgm:prSet/>
      <dgm:spPr/>
      <dgm:t>
        <a:bodyPr/>
        <a:lstStyle/>
        <a:p>
          <a:endParaRPr lang="bg-BG"/>
        </a:p>
      </dgm:t>
    </dgm:pt>
    <dgm:pt modelId="{2EA01C2D-33D3-456D-AC86-D29B3AB99C0E}" type="pres">
      <dgm:prSet presAssocID="{A7E2CD6C-2065-4117-B9CC-B6997421BB71}" presName="composite" presStyleCnt="0">
        <dgm:presLayoutVars>
          <dgm:chMax val="5"/>
          <dgm:dir/>
          <dgm:resizeHandles val="exact"/>
        </dgm:presLayoutVars>
      </dgm:prSet>
      <dgm:spPr/>
    </dgm:pt>
    <dgm:pt modelId="{D803651F-EA13-4BA8-9D16-3068D93D2C9B}" type="pres">
      <dgm:prSet presAssocID="{959F3110-7E2B-4035-AF7F-68DE06422D35}" presName="circle1" presStyleLbl="lnNode1" presStyleIdx="0" presStyleCnt="2"/>
      <dgm:spPr>
        <a:solidFill>
          <a:srgbClr val="9ADADA"/>
        </a:solidFill>
      </dgm:spPr>
    </dgm:pt>
    <dgm:pt modelId="{55894D2C-863A-47D3-86A0-38E649B068AE}" type="pres">
      <dgm:prSet presAssocID="{959F3110-7E2B-4035-AF7F-68DE06422D35}" presName="text1" presStyleLbl="revTx" presStyleIdx="0" presStyleCnt="2">
        <dgm:presLayoutVars>
          <dgm:bulletEnabled val="1"/>
        </dgm:presLayoutVars>
      </dgm:prSet>
      <dgm:spPr/>
    </dgm:pt>
    <dgm:pt modelId="{B1D8ADFF-2866-48FE-8A8C-183D60308193}" type="pres">
      <dgm:prSet presAssocID="{959F3110-7E2B-4035-AF7F-68DE06422D35}" presName="line1" presStyleLbl="callout" presStyleIdx="0" presStyleCnt="4"/>
      <dgm:spPr/>
    </dgm:pt>
    <dgm:pt modelId="{37EAD769-B376-443C-ADCA-E553BB465EB0}" type="pres">
      <dgm:prSet presAssocID="{959F3110-7E2B-4035-AF7F-68DE06422D35}" presName="d1" presStyleLbl="callout" presStyleIdx="1" presStyleCnt="4"/>
      <dgm:spPr>
        <a:ln w="28575"/>
      </dgm:spPr>
    </dgm:pt>
    <dgm:pt modelId="{C599A414-5D16-429A-A9D1-645F197A52BE}" type="pres">
      <dgm:prSet presAssocID="{B03C7AA1-AE6C-4643-AAD6-35CDC6133F25}" presName="circle2" presStyleLbl="lnNode1" presStyleIdx="1" presStyleCnt="2" custLinFactNeighborX="26" custLinFactNeighborY="0"/>
      <dgm:spPr>
        <a:solidFill>
          <a:srgbClr val="6A1F75"/>
        </a:solidFill>
      </dgm:spPr>
    </dgm:pt>
    <dgm:pt modelId="{7784AE9D-1C1C-4CA4-A42A-31B1DCF0DB35}" type="pres">
      <dgm:prSet presAssocID="{B03C7AA1-AE6C-4643-AAD6-35CDC6133F25}" presName="text2" presStyleLbl="revTx" presStyleIdx="1" presStyleCnt="2" custLinFactNeighborX="2197" custLinFactNeighborY="19382">
        <dgm:presLayoutVars>
          <dgm:bulletEnabled val="1"/>
        </dgm:presLayoutVars>
      </dgm:prSet>
      <dgm:spPr/>
    </dgm:pt>
    <dgm:pt modelId="{E24BF811-CBE9-4964-8A01-5382AA7B25CC}" type="pres">
      <dgm:prSet presAssocID="{B03C7AA1-AE6C-4643-AAD6-35CDC6133F25}" presName="line2" presStyleLbl="callout" presStyleIdx="2" presStyleCnt="4"/>
      <dgm:spPr/>
    </dgm:pt>
    <dgm:pt modelId="{67B35DA4-95E0-486C-AF5F-83B674FAB1BB}" type="pres">
      <dgm:prSet presAssocID="{B03C7AA1-AE6C-4643-AAD6-35CDC6133F25}" presName="d2" presStyleLbl="callout" presStyleIdx="3" presStyleCnt="4" custScaleX="122965" custScaleY="110636"/>
      <dgm:spPr>
        <a:ln w="28575"/>
      </dgm:spPr>
    </dgm:pt>
  </dgm:ptLst>
  <dgm:cxnLst>
    <dgm:cxn modelId="{FC17F100-DD3E-4F97-A666-384878C35BEF}" srcId="{A7E2CD6C-2065-4117-B9CC-B6997421BB71}" destId="{959F3110-7E2B-4035-AF7F-68DE06422D35}" srcOrd="0" destOrd="0" parTransId="{85666B5B-EA0F-4ECD-9CEE-063210F109AD}" sibTransId="{B09A7042-E91B-4BEB-AA67-7FCEF6945743}"/>
    <dgm:cxn modelId="{979AD805-FEDE-4FBC-BC0C-AA1AF773A730}" type="presOf" srcId="{B03C7AA1-AE6C-4643-AAD6-35CDC6133F25}" destId="{7784AE9D-1C1C-4CA4-A42A-31B1DCF0DB35}" srcOrd="0" destOrd="0" presId="urn:microsoft.com/office/officeart/2005/8/layout/target1"/>
    <dgm:cxn modelId="{8E5AF228-AAFA-4E42-A04A-B35E24945DDB}" srcId="{A7E2CD6C-2065-4117-B9CC-B6997421BB71}" destId="{B03C7AA1-AE6C-4643-AAD6-35CDC6133F25}" srcOrd="1" destOrd="0" parTransId="{F81B7365-E196-4EB4-8A27-34B98FAE3F6A}" sibTransId="{FEFCCDDD-3105-47A8-945D-BC3E71B49F44}"/>
    <dgm:cxn modelId="{DA2E932E-F27A-4A32-9F33-FE33CB7AFE17}" type="presOf" srcId="{959F3110-7E2B-4035-AF7F-68DE06422D35}" destId="{55894D2C-863A-47D3-86A0-38E649B068AE}" srcOrd="0" destOrd="0" presId="urn:microsoft.com/office/officeart/2005/8/layout/target1"/>
    <dgm:cxn modelId="{646C863D-32DB-4C53-B70A-FB10F73E5469}" type="presOf" srcId="{A7E2CD6C-2065-4117-B9CC-B6997421BB71}" destId="{2EA01C2D-33D3-456D-AC86-D29B3AB99C0E}" srcOrd="0" destOrd="0" presId="urn:microsoft.com/office/officeart/2005/8/layout/target1"/>
    <dgm:cxn modelId="{EBD45B29-9952-40B8-8A8A-A663CB851607}" type="presParOf" srcId="{2EA01C2D-33D3-456D-AC86-D29B3AB99C0E}" destId="{D803651F-EA13-4BA8-9D16-3068D93D2C9B}" srcOrd="0" destOrd="0" presId="urn:microsoft.com/office/officeart/2005/8/layout/target1"/>
    <dgm:cxn modelId="{4536B982-EF69-44BD-AB56-C850C63979FC}" type="presParOf" srcId="{2EA01C2D-33D3-456D-AC86-D29B3AB99C0E}" destId="{55894D2C-863A-47D3-86A0-38E649B068AE}" srcOrd="1" destOrd="0" presId="urn:microsoft.com/office/officeart/2005/8/layout/target1"/>
    <dgm:cxn modelId="{446DB38F-2F23-410B-9547-B0071B3EFC5D}" type="presParOf" srcId="{2EA01C2D-33D3-456D-AC86-D29B3AB99C0E}" destId="{B1D8ADFF-2866-48FE-8A8C-183D60308193}" srcOrd="2" destOrd="0" presId="urn:microsoft.com/office/officeart/2005/8/layout/target1"/>
    <dgm:cxn modelId="{40BDA002-D568-4038-9F2E-AA6C3F769E34}" type="presParOf" srcId="{2EA01C2D-33D3-456D-AC86-D29B3AB99C0E}" destId="{37EAD769-B376-443C-ADCA-E553BB465EB0}" srcOrd="3" destOrd="0" presId="urn:microsoft.com/office/officeart/2005/8/layout/target1"/>
    <dgm:cxn modelId="{9DCFF5CD-71BA-4018-8D03-9964546D24CD}" type="presParOf" srcId="{2EA01C2D-33D3-456D-AC86-D29B3AB99C0E}" destId="{C599A414-5D16-429A-A9D1-645F197A52BE}" srcOrd="4" destOrd="0" presId="urn:microsoft.com/office/officeart/2005/8/layout/target1"/>
    <dgm:cxn modelId="{42075C85-E4B7-404B-AB5D-DAC5222F96F0}" type="presParOf" srcId="{2EA01C2D-33D3-456D-AC86-D29B3AB99C0E}" destId="{7784AE9D-1C1C-4CA4-A42A-31B1DCF0DB35}" srcOrd="5" destOrd="0" presId="urn:microsoft.com/office/officeart/2005/8/layout/target1"/>
    <dgm:cxn modelId="{B87363F6-FD81-48CE-A13E-BB405C6B6927}" type="presParOf" srcId="{2EA01C2D-33D3-456D-AC86-D29B3AB99C0E}" destId="{E24BF811-CBE9-4964-8A01-5382AA7B25CC}" srcOrd="6" destOrd="0" presId="urn:microsoft.com/office/officeart/2005/8/layout/target1"/>
    <dgm:cxn modelId="{B0E52BD2-8ABD-4371-A397-E8BC7E35E1CE}" type="presParOf" srcId="{2EA01C2D-33D3-456D-AC86-D29B3AB99C0E}" destId="{67B35DA4-95E0-486C-AF5F-83B674FAB1BB}"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720856-93F0-4CC7-B7FD-2466914A11D4}" type="doc">
      <dgm:prSet loTypeId="urn:microsoft.com/office/officeart/2018/5/layout/IconLeafLabelList" loCatId="other" qsTypeId="urn:microsoft.com/office/officeart/2005/8/quickstyle/simple5" qsCatId="simple" csTypeId="urn:microsoft.com/office/officeart/2005/8/colors/colorful2" csCatId="colorful" phldr="1"/>
      <dgm:spPr/>
    </dgm:pt>
    <dgm:pt modelId="{4AF52931-E4CA-4429-AACB-B8747CDB2409}">
      <dgm:prSet phldrT="[Text]"/>
      <dgm:spPr>
        <a:xfrm>
          <a:off x="2156563" y="1956441"/>
          <a:ext cx="1912500" cy="720000"/>
        </a:xfrm>
        <a:prstGeom prst="rect">
          <a:avLst/>
        </a:prstGeom>
        <a:noFill/>
        <a:ln>
          <a:noFill/>
        </a:ln>
        <a:effectLst/>
      </dgm:spPr>
      <dgm:t>
        <a:bodyPr rtlCol="0"/>
        <a:lstStyle/>
        <a:p>
          <a:pPr marL="0" marR="0" indent="0" defTabSz="914400" rtl="0" eaLnBrk="1" fontAlgn="auto" latinLnBrk="0" hangingPunct="1">
            <a:lnSpc>
              <a:spcPct val="100000"/>
            </a:lnSpc>
            <a:spcBef>
              <a:spcPts val="0"/>
            </a:spcBef>
            <a:spcAft>
              <a:spcPts val="0"/>
            </a:spcAft>
            <a:buClrTx/>
            <a:buSzTx/>
            <a:buFontTx/>
            <a:buNone/>
            <a:tabLst/>
            <a:defRPr/>
          </a:pPr>
          <a:r>
            <a:rPr lang="en-US" noProof="0" dirty="0">
              <a:solidFill>
                <a:srgbClr val="6A1F75"/>
              </a:solidFill>
              <a:latin typeface="Arial" panose="020B0604020202020204" pitchFamily="34" charset="0"/>
              <a:ea typeface="+mn-ea"/>
              <a:cs typeface="Arial" panose="020B0604020202020204" pitchFamily="34" charset="0"/>
            </a:rPr>
            <a:t>Students</a:t>
          </a:r>
          <a:endParaRPr lang="bg-BG" noProof="0" dirty="0">
            <a:solidFill>
              <a:srgbClr val="6A1F75"/>
            </a:solidFill>
            <a:latin typeface="Arial" panose="020B0604020202020204" pitchFamily="34" charset="0"/>
            <a:ea typeface="+mn-ea"/>
            <a:cs typeface="Arial" panose="020B0604020202020204" pitchFamily="34" charset="0"/>
          </a:endParaRPr>
        </a:p>
      </dgm:t>
    </dgm:pt>
    <dgm:pt modelId="{67B2FC97-2FAE-4EFE-9DEE-E4216C657F35}" type="parTrans" cxnId="{F82329C8-C3B2-4E9B-9033-528488D72705}">
      <dgm:prSet/>
      <dgm:spPr/>
      <dgm:t>
        <a:bodyPr rtlCol="0"/>
        <a:lstStyle/>
        <a:p>
          <a:pPr rtl="0"/>
          <a:endParaRPr lang="bg-BG" noProof="0" dirty="0"/>
        </a:p>
      </dgm:t>
    </dgm:pt>
    <dgm:pt modelId="{D86AF01C-9CBC-41F8-9354-48CD82BDFDC9}" type="sibTrans" cxnId="{F82329C8-C3B2-4E9B-9033-528488D72705}">
      <dgm:prSet/>
      <dgm:spPr/>
      <dgm:t>
        <a:bodyPr rtlCol="0"/>
        <a:lstStyle/>
        <a:p>
          <a:pPr rtl="0"/>
          <a:endParaRPr lang="bg-BG" noProof="0" dirty="0"/>
        </a:p>
      </dgm:t>
    </dgm:pt>
    <dgm:pt modelId="{81BEB84D-9A77-49C6-9301-B3359FCAC75F}">
      <dgm:prSet phldrT="[Text]"/>
      <dgm:spPr>
        <a:xfrm>
          <a:off x="4410285" y="1956441"/>
          <a:ext cx="1912500" cy="720000"/>
        </a:xfrm>
        <a:prstGeom prst="rect">
          <a:avLst/>
        </a:prstGeom>
        <a:noFill/>
        <a:ln>
          <a:noFill/>
        </a:ln>
        <a:effectLst/>
      </dgm:spPr>
      <dgm:t>
        <a:bodyPr rtlCol="0"/>
        <a:lstStyle/>
        <a:p>
          <a:pPr rtl="0"/>
          <a:r>
            <a:rPr lang="en-US" noProof="0" dirty="0">
              <a:solidFill>
                <a:srgbClr val="6BC04B"/>
              </a:solidFill>
              <a:latin typeface="Arial" panose="020B0604020202020204" pitchFamily="34" charset="0"/>
              <a:ea typeface="+mn-ea"/>
              <a:cs typeface="Arial" panose="020B0604020202020204" pitchFamily="34" charset="0"/>
            </a:rPr>
            <a:t>Their parents</a:t>
          </a:r>
          <a:endParaRPr lang="bg-BG" noProof="0" dirty="0">
            <a:solidFill>
              <a:srgbClr val="6BC04B"/>
            </a:solidFill>
            <a:latin typeface="Arial" panose="020B0604020202020204" pitchFamily="34" charset="0"/>
            <a:ea typeface="+mn-ea"/>
            <a:cs typeface="Arial" panose="020B0604020202020204" pitchFamily="34" charset="0"/>
          </a:endParaRPr>
        </a:p>
      </dgm:t>
    </dgm:pt>
    <dgm:pt modelId="{AE4D0D43-0332-4F79-8D35-BCD8C10758AE}" type="parTrans" cxnId="{420EF6C4-7321-43BE-A2FC-253606B1E06A}">
      <dgm:prSet/>
      <dgm:spPr/>
      <dgm:t>
        <a:bodyPr rtlCol="0"/>
        <a:lstStyle/>
        <a:p>
          <a:pPr rtl="0"/>
          <a:endParaRPr lang="bg-BG" noProof="0" dirty="0"/>
        </a:p>
      </dgm:t>
    </dgm:pt>
    <dgm:pt modelId="{5D260F18-25D2-4074-87F1-7E78DDA61C58}" type="sibTrans" cxnId="{420EF6C4-7321-43BE-A2FC-253606B1E06A}">
      <dgm:prSet/>
      <dgm:spPr/>
      <dgm:t>
        <a:bodyPr rtlCol="0"/>
        <a:lstStyle/>
        <a:p>
          <a:pPr rtl="0"/>
          <a:endParaRPr lang="bg-BG" noProof="0" dirty="0"/>
        </a:p>
      </dgm:t>
    </dgm:pt>
    <dgm:pt modelId="{BFF9359E-E9B1-4B73-BACC-2C7988765B16}">
      <dgm:prSet phldrT="[Text]"/>
      <dgm:spPr>
        <a:xfrm>
          <a:off x="6661829" y="1956441"/>
          <a:ext cx="1912500" cy="720000"/>
        </a:xfrm>
        <a:prstGeom prst="rect">
          <a:avLst/>
        </a:prstGeom>
        <a:noFill/>
        <a:ln>
          <a:noFill/>
        </a:ln>
        <a:effectLst/>
      </dgm:spPr>
      <dgm:t>
        <a:bodyPr rtlCol="0"/>
        <a:lstStyle/>
        <a:p>
          <a:pPr rtl="0"/>
          <a:endParaRPr lang="bg-BG" noProof="0" dirty="0">
            <a:solidFill>
              <a:srgbClr val="000000">
                <a:hueOff val="0"/>
                <a:satOff val="0"/>
                <a:lumOff val="0"/>
                <a:alphaOff val="0"/>
              </a:srgbClr>
            </a:solidFill>
            <a:latin typeface="Calibri"/>
            <a:ea typeface="+mn-ea"/>
            <a:cs typeface="+mn-cs"/>
          </a:endParaRPr>
        </a:p>
      </dgm:t>
    </dgm:pt>
    <dgm:pt modelId="{6E0A40FA-1B79-4089-8B9A-3BA22865FE4E}" type="parTrans" cxnId="{516EC545-1971-48B3-978C-4756FCDCCFD9}">
      <dgm:prSet/>
      <dgm:spPr/>
      <dgm:t>
        <a:bodyPr rtlCol="0"/>
        <a:lstStyle/>
        <a:p>
          <a:pPr rtl="0"/>
          <a:endParaRPr lang="bg-BG" noProof="0" dirty="0"/>
        </a:p>
      </dgm:t>
    </dgm:pt>
    <dgm:pt modelId="{1CEF1965-C516-4C44-BAE3-2FA3F5116930}" type="sibTrans" cxnId="{516EC545-1971-48B3-978C-4756FCDCCFD9}">
      <dgm:prSet/>
      <dgm:spPr/>
      <dgm:t>
        <a:bodyPr rtlCol="0"/>
        <a:lstStyle/>
        <a:p>
          <a:pPr rtl="0"/>
          <a:endParaRPr lang="bg-BG" noProof="0" dirty="0"/>
        </a:p>
      </dgm:t>
    </dgm:pt>
    <dgm:pt modelId="{0DD52DEE-1458-BE40-AF65-957CDFC61990}" type="pres">
      <dgm:prSet presAssocID="{C7720856-93F0-4CC7-B7FD-2466914A11D4}" presName="root" presStyleCnt="0">
        <dgm:presLayoutVars>
          <dgm:dir/>
          <dgm:resizeHandles val="exact"/>
        </dgm:presLayoutVars>
      </dgm:prSet>
      <dgm:spPr/>
    </dgm:pt>
    <dgm:pt modelId="{C592837A-DF38-1B41-9AB6-91F2F88845A6}" type="pres">
      <dgm:prSet presAssocID="{4AF52931-E4CA-4429-AACB-B8747CDB2409}" presName="compNode" presStyleCnt="0"/>
      <dgm:spPr/>
    </dgm:pt>
    <dgm:pt modelId="{9440950B-CD4A-624F-97AA-5A55DB548AA3}" type="pres">
      <dgm:prSet presAssocID="{4AF52931-E4CA-4429-AACB-B8747CDB2409}" presName="iconBgRect" presStyleLbl="bgShp" presStyleIdx="0" presStyleCnt="3" custScaleX="164587" custScaleY="170170" custLinFactNeighborX="-6532" custLinFactNeighborY="-9898"/>
      <dgm:spPr>
        <a:xfrm>
          <a:off x="2149505" y="8565"/>
          <a:ext cx="1920113" cy="1985245"/>
        </a:xfrm>
        <a:prstGeom prst="ellipse">
          <a:avLst/>
        </a:prstGeom>
        <a:solidFill>
          <a:srgbClr val="3A81BA"/>
        </a:solidFill>
        <a:ln>
          <a:noFill/>
        </a:ln>
        <a:effectLst>
          <a:innerShdw blurRad="114300">
            <a:prstClr val="black"/>
          </a:innerShdw>
          <a:reflection blurRad="114300" stA="19000" endPos="37000" dir="5400000" sy="-100000" algn="bl" rotWithShape="0"/>
        </a:effectLst>
      </dgm:spPr>
    </dgm:pt>
    <dgm:pt modelId="{DF478248-6A93-8845-A0ED-DE52CBC75D60}" type="pres">
      <dgm:prSet presAssocID="{4AF52931-E4CA-4429-AACB-B8747CDB2409}" presName="iconRect" presStyleLbl="node1" presStyleIdx="0" presStyleCnt="3" custScaleX="137555" custScaleY="137555"/>
      <dgm:spPr>
        <a:xfrm>
          <a:off x="2649182" y="540808"/>
          <a:ext cx="920758" cy="92075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4700"/>
                    </a14:imgEffect>
                  </a14:imgLayer>
                </a14:imgProps>
              </a:ext>
            </a:extLst>
          </a:blip>
          <a:srcRect/>
          <a:stretch>
            <a:fillRect/>
          </a:stretch>
        </a:blipFill>
        <a:ln>
          <a:noFill/>
        </a:ln>
        <a:effectLst/>
        <a:scene3d>
          <a:camera prst="orthographicFront">
            <a:rot lat="0" lon="0" rev="0"/>
          </a:camera>
          <a:lightRig rig="threePt" dir="t">
            <a:rot lat="0" lon="0" rev="1200000"/>
          </a:lightRig>
        </a:scene3d>
        <a:sp3d>
          <a:bevelT w="63500" h="25400"/>
        </a:sp3d>
      </dgm:spPr>
    </dgm:pt>
    <dgm:pt modelId="{678ABF5D-0D27-7542-871B-BC0662A5368C}" type="pres">
      <dgm:prSet presAssocID="{4AF52931-E4CA-4429-AACB-B8747CDB2409}" presName="spaceRect" presStyleCnt="0"/>
      <dgm:spPr/>
    </dgm:pt>
    <dgm:pt modelId="{A178028F-7BC3-8B42-A431-B1DED303DA98}" type="pres">
      <dgm:prSet presAssocID="{4AF52931-E4CA-4429-AACB-B8747CDB2409}" presName="textRect" presStyleLbl="revTx" presStyleIdx="0" presStyleCnt="3" custLinFactNeighborX="170" custLinFactNeighborY="61085">
        <dgm:presLayoutVars>
          <dgm:chMax val="1"/>
          <dgm:chPref val="1"/>
        </dgm:presLayoutVars>
      </dgm:prSet>
      <dgm:spPr/>
    </dgm:pt>
    <dgm:pt modelId="{21F203BF-5343-864E-8DF2-BD77C6F83211}" type="pres">
      <dgm:prSet presAssocID="{D86AF01C-9CBC-41F8-9354-48CD82BDFDC9}" presName="sibTrans" presStyleCnt="0"/>
      <dgm:spPr/>
    </dgm:pt>
    <dgm:pt modelId="{467AD338-FEA3-E747-94CB-6EC4B5AC90D2}" type="pres">
      <dgm:prSet presAssocID="{81BEB84D-9A77-49C6-9301-B3359FCAC75F}" presName="compNode" presStyleCnt="0"/>
      <dgm:spPr/>
    </dgm:pt>
    <dgm:pt modelId="{7AA7BEFC-05BC-7A4F-9108-F110FD295429}" type="pres">
      <dgm:prSet presAssocID="{81BEB84D-9A77-49C6-9301-B3359FCAC75F}" presName="iconBgRect" presStyleLbl="bgShp" presStyleIdx="1" presStyleCnt="3" custScaleX="164402" custScaleY="169979"/>
      <dgm:spPr>
        <a:xfrm>
          <a:off x="4404306" y="9122"/>
          <a:ext cx="1917954" cy="1983017"/>
        </a:xfrm>
        <a:prstGeom prst="ellipse">
          <a:avLst/>
        </a:prstGeom>
        <a:solidFill>
          <a:srgbClr val="D89F39"/>
        </a:solidFill>
        <a:ln>
          <a:noFill/>
        </a:ln>
        <a:effectLst>
          <a:innerShdw blurRad="114300">
            <a:srgbClr val="000000"/>
          </a:innerShdw>
          <a:reflection blurRad="114300" stA="19000" endPos="37000" dir="5400000" sy="-100000" algn="bl" rotWithShape="0"/>
        </a:effectLst>
      </dgm:spPr>
    </dgm:pt>
    <dgm:pt modelId="{C8DD7771-C30E-F24B-ABA4-15FC1696B0A8}" type="pres">
      <dgm:prSet presAssocID="{81BEB84D-9A77-49C6-9301-B3359FCAC75F}" presName="iconRect" presStyleLbl="node1" presStyleIdx="1" presStyleCnt="3" custScaleX="180953" custScaleY="200683">
        <dgm:style>
          <a:lnRef idx="2">
            <a:schemeClr val="accent6"/>
          </a:lnRef>
          <a:fillRef idx="1">
            <a:schemeClr val="lt1"/>
          </a:fillRef>
          <a:effectRef idx="0">
            <a:schemeClr val="accent6"/>
          </a:effectRef>
          <a:fontRef idx="minor">
            <a:schemeClr val="dk1"/>
          </a:fontRef>
        </dgm:style>
      </dgm:prSet>
      <dgm:spPr>
        <a:xfrm>
          <a:off x="4902904" y="540251"/>
          <a:ext cx="920758" cy="920758"/>
        </a:xfrm>
        <a:prstGeom prst="rect">
          <a:avLst/>
        </a:prstGeom>
        <a:blipFill rotWithShape="1">
          <a:blip xmlns:r="http://schemas.openxmlformats.org/officeDocument/2006/relationships" r:embed="rId3"/>
          <a:stretch>
            <a:fillRect/>
          </a:stretch>
        </a:blipFill>
        <a:ln/>
      </dgm:spPr>
    </dgm:pt>
    <dgm:pt modelId="{1972F377-833B-8E4D-9CA0-92FCF47AE372}" type="pres">
      <dgm:prSet presAssocID="{81BEB84D-9A77-49C6-9301-B3359FCAC75F}" presName="spaceRect" presStyleCnt="0"/>
      <dgm:spPr/>
    </dgm:pt>
    <dgm:pt modelId="{FC6B4F82-D77F-6145-8350-E4883E3E98D1}" type="pres">
      <dgm:prSet presAssocID="{81BEB84D-9A77-49C6-9301-B3359FCAC75F}" presName="textRect" presStyleLbl="revTx" presStyleIdx="1" presStyleCnt="3" custLinFactNeighborX="170" custLinFactNeighborY="61085">
        <dgm:presLayoutVars>
          <dgm:chMax val="1"/>
          <dgm:chPref val="1"/>
        </dgm:presLayoutVars>
      </dgm:prSet>
      <dgm:spPr/>
    </dgm:pt>
    <dgm:pt modelId="{D34CB11A-6906-F945-9559-F7E1D54F2014}" type="pres">
      <dgm:prSet presAssocID="{5D260F18-25D2-4074-87F1-7E78DDA61C58}" presName="sibTrans" presStyleCnt="0"/>
      <dgm:spPr/>
    </dgm:pt>
    <dgm:pt modelId="{0B401E1C-492B-8445-91C3-4E0FF26975DA}" type="pres">
      <dgm:prSet presAssocID="{BFF9359E-E9B1-4B73-BACC-2C7988765B16}" presName="compNode" presStyleCnt="0"/>
      <dgm:spPr/>
    </dgm:pt>
    <dgm:pt modelId="{F9FCBA78-B18A-CB47-9456-33604BFAE043}" type="pres">
      <dgm:prSet presAssocID="{BFF9359E-E9B1-4B73-BACC-2C7988765B16}" presName="iconBgRect" presStyleLbl="bgShp" presStyleIdx="2" presStyleCnt="3" custScaleX="164217" custScaleY="169979" custLinFactNeighborX="-453" custLinFactNeighborY="-4049"/>
      <dgm:spPr>
        <a:xfrm>
          <a:off x="6656948" y="9122"/>
          <a:ext cx="1915796" cy="1983017"/>
        </a:xfrm>
        <a:prstGeom prst="ellipse">
          <a:avLst/>
        </a:prstGeom>
        <a:blipFill rotWithShape="0">
          <a:blip xmlns:r="http://schemas.openxmlformats.org/officeDocument/2006/relationships" r:embed="rId4"/>
          <a:stretch>
            <a:fillRect/>
          </a:stretch>
        </a:blipFill>
        <a:ln>
          <a:noFill/>
        </a:ln>
        <a:effectLst>
          <a:innerShdw blurRad="114300">
            <a:srgbClr val="000000"/>
          </a:innerShdw>
          <a:reflection blurRad="114300" stA="19000" endPos="37000" dir="5400000" sy="-100000" algn="bl" rotWithShape="0"/>
        </a:effectLst>
      </dgm:spPr>
    </dgm:pt>
    <dgm:pt modelId="{2E0BB2E4-CD4C-AA4D-A6D7-A9CBB950F395}" type="pres">
      <dgm:prSet presAssocID="{BFF9359E-E9B1-4B73-BACC-2C7988765B16}" presName="iconRect" presStyleLbl="node1" presStyleIdx="2" presStyleCnt="3" custScaleX="137555" custScaleY="137555" custLinFactX="-300000" custLinFactNeighborX="-369150" custLinFactNeighborY="-5317"/>
      <dgm:spPr>
        <a:xfrm>
          <a:off x="2675344" y="504661"/>
          <a:ext cx="920758" cy="920758"/>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threePt" dir="t">
            <a:rot lat="0" lon="0" rev="1200000"/>
          </a:lightRig>
        </a:scene3d>
        <a:sp3d>
          <a:bevelT w="63500" h="25400"/>
        </a:sp3d>
      </dgm:spPr>
    </dgm:pt>
    <dgm:pt modelId="{0CA56A3D-F5EA-F34E-AACC-08DDFCAE9A3D}" type="pres">
      <dgm:prSet presAssocID="{BFF9359E-E9B1-4B73-BACC-2C7988765B16}" presName="spaceRect" presStyleCnt="0"/>
      <dgm:spPr/>
    </dgm:pt>
    <dgm:pt modelId="{5FC181B3-4B20-6240-9257-803B168E7618}" type="pres">
      <dgm:prSet presAssocID="{BFF9359E-E9B1-4B73-BACC-2C7988765B16}" presName="textRect" presStyleLbl="revTx" presStyleIdx="2" presStyleCnt="3" custLinFactNeighborX="169" custLinFactNeighborY="61085">
        <dgm:presLayoutVars>
          <dgm:chMax val="1"/>
          <dgm:chPref val="1"/>
        </dgm:presLayoutVars>
      </dgm:prSet>
      <dgm:spPr/>
    </dgm:pt>
  </dgm:ptLst>
  <dgm:cxnLst>
    <dgm:cxn modelId="{DE867E11-6656-F14E-B327-1C09F084F73D}" type="presOf" srcId="{4AF52931-E4CA-4429-AACB-B8747CDB2409}" destId="{A178028F-7BC3-8B42-A431-B1DED303DA98}" srcOrd="0" destOrd="0" presId="urn:microsoft.com/office/officeart/2018/5/layout/IconLeafLabelList"/>
    <dgm:cxn modelId="{516EC545-1971-48B3-978C-4756FCDCCFD9}" srcId="{C7720856-93F0-4CC7-B7FD-2466914A11D4}" destId="{BFF9359E-E9B1-4B73-BACC-2C7988765B16}" srcOrd="2" destOrd="0" parTransId="{6E0A40FA-1B79-4089-8B9A-3BA22865FE4E}" sibTransId="{1CEF1965-C516-4C44-BAE3-2FA3F5116930}"/>
    <dgm:cxn modelId="{59A0BB4E-2DC7-B14E-9A8E-28AE0DDB6832}" type="presOf" srcId="{BFF9359E-E9B1-4B73-BACC-2C7988765B16}" destId="{5FC181B3-4B20-6240-9257-803B168E7618}" srcOrd="0" destOrd="0" presId="urn:microsoft.com/office/officeart/2018/5/layout/IconLeafLabelList"/>
    <dgm:cxn modelId="{67EA435B-C350-3A4B-B66B-14BF448DA365}" type="presOf" srcId="{81BEB84D-9A77-49C6-9301-B3359FCAC75F}" destId="{FC6B4F82-D77F-6145-8350-E4883E3E98D1}" srcOrd="0" destOrd="0" presId="urn:microsoft.com/office/officeart/2018/5/layout/IconLeafLabelLis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52423ED9-C4AA-3F44-BD54-873B124DE6FE}" type="presOf" srcId="{C7720856-93F0-4CC7-B7FD-2466914A11D4}" destId="{0DD52DEE-1458-BE40-AF65-957CDFC61990}" srcOrd="0" destOrd="0" presId="urn:microsoft.com/office/officeart/2018/5/layout/IconLeafLabelList"/>
    <dgm:cxn modelId="{A179381B-B475-8D4F-A4C5-A749E3205CF3}" type="presParOf" srcId="{0DD52DEE-1458-BE40-AF65-957CDFC61990}" destId="{C592837A-DF38-1B41-9AB6-91F2F88845A6}" srcOrd="0" destOrd="0" presId="urn:microsoft.com/office/officeart/2018/5/layout/IconLeafLabelList"/>
    <dgm:cxn modelId="{0A7D8806-2C62-C749-9E48-FD7F8EEF2707}" type="presParOf" srcId="{C592837A-DF38-1B41-9AB6-91F2F88845A6}" destId="{9440950B-CD4A-624F-97AA-5A55DB548AA3}" srcOrd="0" destOrd="0" presId="urn:microsoft.com/office/officeart/2018/5/layout/IconLeafLabelList"/>
    <dgm:cxn modelId="{645BB249-D5A3-D34E-9784-E27D31386619}" type="presParOf" srcId="{C592837A-DF38-1B41-9AB6-91F2F88845A6}" destId="{DF478248-6A93-8845-A0ED-DE52CBC75D60}" srcOrd="1" destOrd="0" presId="urn:microsoft.com/office/officeart/2018/5/layout/IconLeafLabelList"/>
    <dgm:cxn modelId="{1BB6F40B-402A-294C-8BC0-9624BCFF3DE5}" type="presParOf" srcId="{C592837A-DF38-1B41-9AB6-91F2F88845A6}" destId="{678ABF5D-0D27-7542-871B-BC0662A5368C}" srcOrd="2" destOrd="0" presId="urn:microsoft.com/office/officeart/2018/5/layout/IconLeafLabelList"/>
    <dgm:cxn modelId="{6D518F87-3CDE-EE4C-85E8-BF6424878690}" type="presParOf" srcId="{C592837A-DF38-1B41-9AB6-91F2F88845A6}" destId="{A178028F-7BC3-8B42-A431-B1DED303DA98}" srcOrd="3" destOrd="0" presId="urn:microsoft.com/office/officeart/2018/5/layout/IconLeafLabelList"/>
    <dgm:cxn modelId="{1543EA19-BC62-A447-A0AF-54C8D46069B4}" type="presParOf" srcId="{0DD52DEE-1458-BE40-AF65-957CDFC61990}" destId="{21F203BF-5343-864E-8DF2-BD77C6F83211}" srcOrd="1" destOrd="0" presId="urn:microsoft.com/office/officeart/2018/5/layout/IconLeafLabelList"/>
    <dgm:cxn modelId="{9AD0B451-DD56-1B49-821D-87340EE51CD3}" type="presParOf" srcId="{0DD52DEE-1458-BE40-AF65-957CDFC61990}" destId="{467AD338-FEA3-E747-94CB-6EC4B5AC90D2}" srcOrd="2" destOrd="0" presId="urn:microsoft.com/office/officeart/2018/5/layout/IconLeafLabelList"/>
    <dgm:cxn modelId="{2A8830E8-5773-884F-83A3-13BC09288444}" type="presParOf" srcId="{467AD338-FEA3-E747-94CB-6EC4B5AC90D2}" destId="{7AA7BEFC-05BC-7A4F-9108-F110FD295429}" srcOrd="0" destOrd="0" presId="urn:microsoft.com/office/officeart/2018/5/layout/IconLeafLabelList"/>
    <dgm:cxn modelId="{8F682605-3E9C-D747-9DEF-7BF2601F2D9F}" type="presParOf" srcId="{467AD338-FEA3-E747-94CB-6EC4B5AC90D2}" destId="{C8DD7771-C30E-F24B-ABA4-15FC1696B0A8}" srcOrd="1" destOrd="0" presId="urn:microsoft.com/office/officeart/2018/5/layout/IconLeafLabelList"/>
    <dgm:cxn modelId="{F5DB8C3F-3C2A-4947-99F8-5A5999E44618}" type="presParOf" srcId="{467AD338-FEA3-E747-94CB-6EC4B5AC90D2}" destId="{1972F377-833B-8E4D-9CA0-92FCF47AE372}" srcOrd="2" destOrd="0" presId="urn:microsoft.com/office/officeart/2018/5/layout/IconLeafLabelList"/>
    <dgm:cxn modelId="{EDBE8099-E7B3-FD43-BDED-DACA1F54E7C6}" type="presParOf" srcId="{467AD338-FEA3-E747-94CB-6EC4B5AC90D2}" destId="{FC6B4F82-D77F-6145-8350-E4883E3E98D1}" srcOrd="3" destOrd="0" presId="urn:microsoft.com/office/officeart/2018/5/layout/IconLeafLabelList"/>
    <dgm:cxn modelId="{03DF95BD-405E-0E4E-BE92-85B6CF5C32EB}" type="presParOf" srcId="{0DD52DEE-1458-BE40-AF65-957CDFC61990}" destId="{D34CB11A-6906-F945-9559-F7E1D54F2014}" srcOrd="3" destOrd="0" presId="urn:microsoft.com/office/officeart/2018/5/layout/IconLeafLabelList"/>
    <dgm:cxn modelId="{EE4BB369-ADC3-C546-9F0F-21372C94C43F}" type="presParOf" srcId="{0DD52DEE-1458-BE40-AF65-957CDFC61990}" destId="{0B401E1C-492B-8445-91C3-4E0FF26975DA}" srcOrd="4" destOrd="0" presId="urn:microsoft.com/office/officeart/2018/5/layout/IconLeafLabelList"/>
    <dgm:cxn modelId="{9FBFBFEB-85B8-1F40-9BE2-9070F34B62E2}" type="presParOf" srcId="{0B401E1C-492B-8445-91C3-4E0FF26975DA}" destId="{F9FCBA78-B18A-CB47-9456-33604BFAE043}" srcOrd="0" destOrd="0" presId="urn:microsoft.com/office/officeart/2018/5/layout/IconLeafLabelList"/>
    <dgm:cxn modelId="{5B07748E-AA64-4D4E-9A5C-7C52B4996D0E}" type="presParOf" srcId="{0B401E1C-492B-8445-91C3-4E0FF26975DA}" destId="{2E0BB2E4-CD4C-AA4D-A6D7-A9CBB950F395}" srcOrd="1" destOrd="0" presId="urn:microsoft.com/office/officeart/2018/5/layout/IconLeafLabelList"/>
    <dgm:cxn modelId="{ABA1176C-9DBB-1F4F-9EAF-A44355C417ED}" type="presParOf" srcId="{0B401E1C-492B-8445-91C3-4E0FF26975DA}" destId="{0CA56A3D-F5EA-F34E-AACC-08DDFCAE9A3D}" srcOrd="2" destOrd="0" presId="urn:microsoft.com/office/officeart/2018/5/layout/IconLeafLabelList"/>
    <dgm:cxn modelId="{D164B971-01F9-6247-9C45-7D270271D18C}" type="presParOf" srcId="{0B401E1C-492B-8445-91C3-4E0FF26975DA}" destId="{5FC181B3-4B20-6240-9257-803B168E761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19985B-E143-4446-AA2A-B399A27134A0}" type="doc">
      <dgm:prSet loTypeId="urn:microsoft.com/office/officeart/2005/8/layout/chevron1" loCatId="process" qsTypeId="urn:microsoft.com/office/officeart/2005/8/quickstyle/simple1" qsCatId="simple" csTypeId="urn:microsoft.com/office/officeart/2005/8/colors/accent1_2" csCatId="accent1" phldr="1"/>
      <dgm:spPr/>
    </dgm:pt>
    <dgm:pt modelId="{25773307-3057-4479-A821-23E0099B35FF}">
      <dgm:prSet/>
      <dgm:spPr>
        <a:solidFill>
          <a:srgbClr val="6A1F75"/>
        </a:solidFill>
      </dgm:spPr>
      <dgm:t>
        <a:bodyPr/>
        <a:lstStyle/>
        <a:p>
          <a:r>
            <a:rPr lang="en-US" dirty="0">
              <a:latin typeface="Arial" panose="020B0604020202020204" pitchFamily="34" charset="0"/>
              <a:cs typeface="Arial" panose="020B0604020202020204" pitchFamily="34" charset="0"/>
            </a:rPr>
            <a:t>Assumptions and hypotheses</a:t>
          </a:r>
          <a:endParaRPr lang="bg-BG" dirty="0">
            <a:latin typeface="Arial" panose="020B0604020202020204" pitchFamily="34" charset="0"/>
            <a:cs typeface="Arial" panose="020B0604020202020204" pitchFamily="34" charset="0"/>
          </a:endParaRPr>
        </a:p>
      </dgm:t>
    </dgm:pt>
    <dgm:pt modelId="{661692CB-5323-40A5-8755-540145B75860}" type="parTrans" cxnId="{328479AC-984A-460A-BF01-A177EF144C31}">
      <dgm:prSet/>
      <dgm:spPr/>
      <dgm:t>
        <a:bodyPr/>
        <a:lstStyle/>
        <a:p>
          <a:endParaRPr lang="bg-BG"/>
        </a:p>
      </dgm:t>
    </dgm:pt>
    <dgm:pt modelId="{5FF5C2D8-04AA-4EFD-B992-DF85A970CB4A}" type="sibTrans" cxnId="{328479AC-984A-460A-BF01-A177EF144C31}">
      <dgm:prSet/>
      <dgm:spPr/>
      <dgm:t>
        <a:bodyPr/>
        <a:lstStyle/>
        <a:p>
          <a:endParaRPr lang="bg-BG"/>
        </a:p>
      </dgm:t>
    </dgm:pt>
    <dgm:pt modelId="{6A12A185-DB69-4F50-9CB0-E1687A3F59BB}">
      <dgm:prSet/>
      <dgm:spPr>
        <a:solidFill>
          <a:srgbClr val="B42573"/>
        </a:solidFill>
      </dgm:spPr>
      <dgm:t>
        <a:bodyPr/>
        <a:lstStyle/>
        <a:p>
          <a:r>
            <a:rPr lang="en-US" dirty="0">
              <a:latin typeface="Arial" panose="020B0604020202020204" pitchFamily="34" charset="0"/>
              <a:cs typeface="Arial" panose="020B0604020202020204" pitchFamily="34" charset="0"/>
            </a:rPr>
            <a:t>Objective picture for students needs</a:t>
          </a:r>
          <a:endParaRPr lang="bg-BG" dirty="0">
            <a:latin typeface="Arial" panose="020B0604020202020204" pitchFamily="34" charset="0"/>
            <a:cs typeface="Arial" panose="020B0604020202020204" pitchFamily="34" charset="0"/>
          </a:endParaRPr>
        </a:p>
      </dgm:t>
    </dgm:pt>
    <dgm:pt modelId="{C18DFE8E-5565-4501-B1B3-99A60ED78131}" type="parTrans" cxnId="{609F016D-B656-4D1E-8C13-EE8B459370D2}">
      <dgm:prSet/>
      <dgm:spPr/>
      <dgm:t>
        <a:bodyPr/>
        <a:lstStyle/>
        <a:p>
          <a:endParaRPr lang="bg-BG"/>
        </a:p>
      </dgm:t>
    </dgm:pt>
    <dgm:pt modelId="{38EC1DF2-82DC-4352-B1C8-B599AE35E767}" type="sibTrans" cxnId="{609F016D-B656-4D1E-8C13-EE8B459370D2}">
      <dgm:prSet/>
      <dgm:spPr/>
      <dgm:t>
        <a:bodyPr/>
        <a:lstStyle/>
        <a:p>
          <a:endParaRPr lang="bg-BG"/>
        </a:p>
      </dgm:t>
    </dgm:pt>
    <dgm:pt modelId="{406CD458-F190-4DE0-840C-F616A3405D20}">
      <dgm:prSet/>
      <dgm:spPr>
        <a:solidFill>
          <a:srgbClr val="6BC04B"/>
        </a:solidFill>
      </dgm:spPr>
      <dgm:t>
        <a:bodyPr/>
        <a:lstStyle/>
        <a:p>
          <a:r>
            <a:rPr lang="en-US" dirty="0">
              <a:latin typeface="Arial" panose="020B0604020202020204" pitchFamily="34" charset="0"/>
              <a:cs typeface="Arial" panose="020B0604020202020204" pitchFamily="34" charset="0"/>
            </a:rPr>
            <a:t>Appropriate trainings and activities </a:t>
          </a:r>
          <a:endParaRPr lang="bg-BG" dirty="0">
            <a:latin typeface="Arial" panose="020B0604020202020204" pitchFamily="34" charset="0"/>
            <a:cs typeface="Arial" panose="020B0604020202020204" pitchFamily="34" charset="0"/>
          </a:endParaRPr>
        </a:p>
      </dgm:t>
    </dgm:pt>
    <dgm:pt modelId="{6F665205-8314-4882-84CF-E81E16E2020D}" type="parTrans" cxnId="{18D4F4B5-FDC3-423D-ADA9-DED847B68299}">
      <dgm:prSet/>
      <dgm:spPr/>
      <dgm:t>
        <a:bodyPr/>
        <a:lstStyle/>
        <a:p>
          <a:endParaRPr lang="bg-BG"/>
        </a:p>
      </dgm:t>
    </dgm:pt>
    <dgm:pt modelId="{2446FF4A-623C-4F40-AA6F-856793AE07EC}" type="sibTrans" cxnId="{18D4F4B5-FDC3-423D-ADA9-DED847B68299}">
      <dgm:prSet/>
      <dgm:spPr/>
      <dgm:t>
        <a:bodyPr/>
        <a:lstStyle/>
        <a:p>
          <a:endParaRPr lang="bg-BG"/>
        </a:p>
      </dgm:t>
    </dgm:pt>
    <dgm:pt modelId="{D6610297-4E34-46EE-9E5B-F95E14C12717}" type="pres">
      <dgm:prSet presAssocID="{1C19985B-E143-4446-AA2A-B399A27134A0}" presName="Name0" presStyleCnt="0">
        <dgm:presLayoutVars>
          <dgm:dir/>
          <dgm:animLvl val="lvl"/>
          <dgm:resizeHandles val="exact"/>
        </dgm:presLayoutVars>
      </dgm:prSet>
      <dgm:spPr/>
    </dgm:pt>
    <dgm:pt modelId="{5A55E517-DC38-4A7D-91A4-D5BD5EB3E11E}" type="pres">
      <dgm:prSet presAssocID="{25773307-3057-4479-A821-23E0099B35FF}" presName="parTxOnly" presStyleLbl="node1" presStyleIdx="0" presStyleCnt="3">
        <dgm:presLayoutVars>
          <dgm:chMax val="0"/>
          <dgm:chPref val="0"/>
          <dgm:bulletEnabled val="1"/>
        </dgm:presLayoutVars>
      </dgm:prSet>
      <dgm:spPr/>
    </dgm:pt>
    <dgm:pt modelId="{20C9EAAD-79FE-499C-B04E-EC17221F2792}" type="pres">
      <dgm:prSet presAssocID="{5FF5C2D8-04AA-4EFD-B992-DF85A970CB4A}" presName="parTxOnlySpace" presStyleCnt="0"/>
      <dgm:spPr/>
    </dgm:pt>
    <dgm:pt modelId="{87AF47C9-DA90-44F6-AC2C-7CDDEB6EAA5B}" type="pres">
      <dgm:prSet presAssocID="{6A12A185-DB69-4F50-9CB0-E1687A3F59BB}" presName="parTxOnly" presStyleLbl="node1" presStyleIdx="1" presStyleCnt="3">
        <dgm:presLayoutVars>
          <dgm:chMax val="0"/>
          <dgm:chPref val="0"/>
          <dgm:bulletEnabled val="1"/>
        </dgm:presLayoutVars>
      </dgm:prSet>
      <dgm:spPr/>
    </dgm:pt>
    <dgm:pt modelId="{33E9C180-6169-4EA4-8403-D76646D3081C}" type="pres">
      <dgm:prSet presAssocID="{38EC1DF2-82DC-4352-B1C8-B599AE35E767}" presName="parTxOnlySpace" presStyleCnt="0"/>
      <dgm:spPr/>
    </dgm:pt>
    <dgm:pt modelId="{DBB021B5-6458-4246-837C-5A55D28D8C50}" type="pres">
      <dgm:prSet presAssocID="{406CD458-F190-4DE0-840C-F616A3405D20}" presName="parTxOnly" presStyleLbl="node1" presStyleIdx="2" presStyleCnt="3">
        <dgm:presLayoutVars>
          <dgm:chMax val="0"/>
          <dgm:chPref val="0"/>
          <dgm:bulletEnabled val="1"/>
        </dgm:presLayoutVars>
      </dgm:prSet>
      <dgm:spPr/>
    </dgm:pt>
  </dgm:ptLst>
  <dgm:cxnLst>
    <dgm:cxn modelId="{C031BD2E-A2D1-4EDC-BB4E-5E3C9D8A6047}" type="presOf" srcId="{406CD458-F190-4DE0-840C-F616A3405D20}" destId="{DBB021B5-6458-4246-837C-5A55D28D8C50}" srcOrd="0" destOrd="0" presId="urn:microsoft.com/office/officeart/2005/8/layout/chevron1"/>
    <dgm:cxn modelId="{695B6436-ECB9-4712-ABCC-E4504848EB8F}" type="presOf" srcId="{25773307-3057-4479-A821-23E0099B35FF}" destId="{5A55E517-DC38-4A7D-91A4-D5BD5EB3E11E}" srcOrd="0" destOrd="0" presId="urn:microsoft.com/office/officeart/2005/8/layout/chevron1"/>
    <dgm:cxn modelId="{609F016D-B656-4D1E-8C13-EE8B459370D2}" srcId="{1C19985B-E143-4446-AA2A-B399A27134A0}" destId="{6A12A185-DB69-4F50-9CB0-E1687A3F59BB}" srcOrd="1" destOrd="0" parTransId="{C18DFE8E-5565-4501-B1B3-99A60ED78131}" sibTransId="{38EC1DF2-82DC-4352-B1C8-B599AE35E767}"/>
    <dgm:cxn modelId="{328479AC-984A-460A-BF01-A177EF144C31}" srcId="{1C19985B-E143-4446-AA2A-B399A27134A0}" destId="{25773307-3057-4479-A821-23E0099B35FF}" srcOrd="0" destOrd="0" parTransId="{661692CB-5323-40A5-8755-540145B75860}" sibTransId="{5FF5C2D8-04AA-4EFD-B992-DF85A970CB4A}"/>
    <dgm:cxn modelId="{18D4F4B5-FDC3-423D-ADA9-DED847B68299}" srcId="{1C19985B-E143-4446-AA2A-B399A27134A0}" destId="{406CD458-F190-4DE0-840C-F616A3405D20}" srcOrd="2" destOrd="0" parTransId="{6F665205-8314-4882-84CF-E81E16E2020D}" sibTransId="{2446FF4A-623C-4F40-AA6F-856793AE07EC}"/>
    <dgm:cxn modelId="{D23B3EC6-FC9F-4935-8A1E-F6B06D39DF60}" type="presOf" srcId="{6A12A185-DB69-4F50-9CB0-E1687A3F59BB}" destId="{87AF47C9-DA90-44F6-AC2C-7CDDEB6EAA5B}" srcOrd="0" destOrd="0" presId="urn:microsoft.com/office/officeart/2005/8/layout/chevron1"/>
    <dgm:cxn modelId="{E72E7BD3-5FDC-4678-A7A6-0F6B07B85378}" type="presOf" srcId="{1C19985B-E143-4446-AA2A-B399A27134A0}" destId="{D6610297-4E34-46EE-9E5B-F95E14C12717}" srcOrd="0" destOrd="0" presId="urn:microsoft.com/office/officeart/2005/8/layout/chevron1"/>
    <dgm:cxn modelId="{D3D63E29-C87D-4C52-9B21-623D00C9CDEB}" type="presParOf" srcId="{D6610297-4E34-46EE-9E5B-F95E14C12717}" destId="{5A55E517-DC38-4A7D-91A4-D5BD5EB3E11E}" srcOrd="0" destOrd="0" presId="urn:microsoft.com/office/officeart/2005/8/layout/chevron1"/>
    <dgm:cxn modelId="{7B61D3AD-28F8-4E7D-B507-85B91BE8D711}" type="presParOf" srcId="{D6610297-4E34-46EE-9E5B-F95E14C12717}" destId="{20C9EAAD-79FE-499C-B04E-EC17221F2792}" srcOrd="1" destOrd="0" presId="urn:microsoft.com/office/officeart/2005/8/layout/chevron1"/>
    <dgm:cxn modelId="{FD29411A-DFE4-4E19-8CDE-6EA7993A8AED}" type="presParOf" srcId="{D6610297-4E34-46EE-9E5B-F95E14C12717}" destId="{87AF47C9-DA90-44F6-AC2C-7CDDEB6EAA5B}" srcOrd="2" destOrd="0" presId="urn:microsoft.com/office/officeart/2005/8/layout/chevron1"/>
    <dgm:cxn modelId="{7873AD28-2DC2-4790-8D9F-4B23A2251B48}" type="presParOf" srcId="{D6610297-4E34-46EE-9E5B-F95E14C12717}" destId="{33E9C180-6169-4EA4-8403-D76646D3081C}" srcOrd="3" destOrd="0" presId="urn:microsoft.com/office/officeart/2005/8/layout/chevron1"/>
    <dgm:cxn modelId="{95BC6E5F-1A6F-4339-9387-3A00E242AAE0}" type="presParOf" srcId="{D6610297-4E34-46EE-9E5B-F95E14C12717}" destId="{DBB021B5-6458-4246-837C-5A55D28D8C50}"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71DA-316E-4A45-B0EF-C5BB79F4DB6A}">
      <dsp:nvSpPr>
        <dsp:cNvPr id="0" name=""/>
        <dsp:cNvSpPr/>
      </dsp:nvSpPr>
      <dsp:spPr>
        <a:xfrm>
          <a:off x="0" y="0"/>
          <a:ext cx="10813885" cy="1958373"/>
        </a:xfrm>
        <a:prstGeom prst="roundRect">
          <a:avLst>
            <a:gd name="adj" fmla="val 10000"/>
          </a:avLst>
        </a:prstGeom>
        <a:solidFill>
          <a:srgbClr val="9ADADA">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1A7869-C1EC-464E-8D33-8A571676D8C8}">
      <dsp:nvSpPr>
        <dsp:cNvPr id="0" name=""/>
        <dsp:cNvSpPr/>
      </dsp:nvSpPr>
      <dsp:spPr>
        <a:xfrm>
          <a:off x="327394" y="259184"/>
          <a:ext cx="2362580" cy="144000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F3B9C-1404-41D5-803B-1AEFD7AA42DB}">
      <dsp:nvSpPr>
        <dsp:cNvPr id="0" name=""/>
        <dsp:cNvSpPr/>
      </dsp:nvSpPr>
      <dsp:spPr>
        <a:xfrm rot="10800000">
          <a:off x="327394" y="1958373"/>
          <a:ext cx="2362580" cy="2393568"/>
        </a:xfrm>
        <a:prstGeom prst="round2SameRect">
          <a:avLst>
            <a:gd name="adj1" fmla="val 10500"/>
            <a:gd name="adj2" fmla="val 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The Mighty Creatives</a:t>
          </a:r>
        </a:p>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b="0" i="1" kern="1200" dirty="0">
              <a:latin typeface="Arial" panose="020B0604020202020204" pitchFamily="34" charset="0"/>
              <a:cs typeface="Arial" panose="020B0604020202020204" pitchFamily="34" charset="0"/>
            </a:rPr>
            <a:t>United Kingdom</a:t>
          </a:r>
          <a:endParaRPr lang="bg-BG" sz="2300" b="0" i="1" kern="1200" dirty="0">
            <a:latin typeface="Arial" panose="020B0604020202020204" pitchFamily="34" charset="0"/>
            <a:cs typeface="Arial" panose="020B0604020202020204" pitchFamily="34" charset="0"/>
          </a:endParaRPr>
        </a:p>
      </dsp:txBody>
      <dsp:txXfrm rot="10800000">
        <a:off x="400051" y="1958373"/>
        <a:ext cx="2217266" cy="2320911"/>
      </dsp:txXfrm>
    </dsp:sp>
    <dsp:sp modelId="{89CFF3E8-1F0C-46AA-B954-287164FF94C7}">
      <dsp:nvSpPr>
        <dsp:cNvPr id="0" name=""/>
        <dsp:cNvSpPr/>
      </dsp:nvSpPr>
      <dsp:spPr>
        <a:xfrm>
          <a:off x="2926233" y="261116"/>
          <a:ext cx="2362580" cy="143614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DE7A1-94DB-41FA-9DB8-ED5E43B8DD2C}">
      <dsp:nvSpPr>
        <dsp:cNvPr id="0" name=""/>
        <dsp:cNvSpPr/>
      </dsp:nvSpPr>
      <dsp:spPr>
        <a:xfrm rot="10800000">
          <a:off x="2926233" y="1958373"/>
          <a:ext cx="2362580" cy="2393568"/>
        </a:xfrm>
        <a:prstGeom prst="round2SameRect">
          <a:avLst>
            <a:gd name="adj1" fmla="val 10500"/>
            <a:gd name="adj2" fmla="val 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National Management School</a:t>
          </a:r>
        </a:p>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b="0" i="1" kern="1200" dirty="0">
              <a:latin typeface="Arial" panose="020B0604020202020204" pitchFamily="34" charset="0"/>
              <a:cs typeface="Arial" panose="020B0604020202020204" pitchFamily="34" charset="0"/>
            </a:rPr>
            <a:t>Bulgaria</a:t>
          </a:r>
          <a:endParaRPr lang="bg-BG" sz="2300" b="0" i="1" kern="1200" dirty="0">
            <a:latin typeface="Arial" panose="020B0604020202020204" pitchFamily="34" charset="0"/>
            <a:cs typeface="Arial" panose="020B0604020202020204" pitchFamily="34" charset="0"/>
          </a:endParaRPr>
        </a:p>
      </dsp:txBody>
      <dsp:txXfrm rot="10800000">
        <a:off x="2998890" y="1958373"/>
        <a:ext cx="2217266" cy="2320911"/>
      </dsp:txXfrm>
    </dsp:sp>
    <dsp:sp modelId="{EF4093EF-DBB8-4658-8012-AB926301F414}">
      <dsp:nvSpPr>
        <dsp:cNvPr id="0" name=""/>
        <dsp:cNvSpPr/>
      </dsp:nvSpPr>
      <dsp:spPr>
        <a:xfrm>
          <a:off x="5525071" y="261116"/>
          <a:ext cx="2362580" cy="14361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E0F6A4-5918-4D1A-98B8-EC10C8E8496F}">
      <dsp:nvSpPr>
        <dsp:cNvPr id="0" name=""/>
        <dsp:cNvSpPr/>
      </dsp:nvSpPr>
      <dsp:spPr>
        <a:xfrm rot="10800000">
          <a:off x="5525071" y="1958373"/>
          <a:ext cx="2362580" cy="2393568"/>
        </a:xfrm>
        <a:prstGeom prst="round2SameRect">
          <a:avLst>
            <a:gd name="adj1" fmla="val 10500"/>
            <a:gd name="adj2" fmla="val 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M&amp;M </a:t>
          </a:r>
          <a:r>
            <a:rPr lang="en-US" sz="2300" b="1" kern="1200" dirty="0" err="1">
              <a:latin typeface="Arial" panose="020B0604020202020204" pitchFamily="34" charset="0"/>
              <a:cs typeface="Arial" panose="020B0604020202020204" pitchFamily="34" charset="0"/>
            </a:rPr>
            <a:t>Profuture</a:t>
          </a:r>
          <a:r>
            <a:rPr lang="en-US" sz="2300" b="1" kern="1200" dirty="0">
              <a:latin typeface="Arial" panose="020B0604020202020204" pitchFamily="34" charset="0"/>
              <a:cs typeface="Arial" panose="020B0604020202020204" pitchFamily="34" charset="0"/>
            </a:rPr>
            <a:t> Training, S.L. </a:t>
          </a:r>
        </a:p>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b="0" i="1" kern="1200" dirty="0">
              <a:latin typeface="Arial" panose="020B0604020202020204" pitchFamily="34" charset="0"/>
              <a:cs typeface="Arial" panose="020B0604020202020204" pitchFamily="34" charset="0"/>
            </a:rPr>
            <a:t>Spain</a:t>
          </a:r>
          <a:endParaRPr lang="bg-BG" sz="2300" b="0" i="1" kern="1200" dirty="0">
            <a:latin typeface="Arial" panose="020B0604020202020204" pitchFamily="34" charset="0"/>
            <a:cs typeface="Arial" panose="020B0604020202020204" pitchFamily="34" charset="0"/>
          </a:endParaRPr>
        </a:p>
      </dsp:txBody>
      <dsp:txXfrm rot="10800000">
        <a:off x="5597728" y="1958373"/>
        <a:ext cx="2217266" cy="2320911"/>
      </dsp:txXfrm>
    </dsp:sp>
    <dsp:sp modelId="{3AAA8D11-0CE9-474B-9372-2613CDB19C50}">
      <dsp:nvSpPr>
        <dsp:cNvPr id="0" name=""/>
        <dsp:cNvSpPr/>
      </dsp:nvSpPr>
      <dsp:spPr>
        <a:xfrm>
          <a:off x="8123909" y="261116"/>
          <a:ext cx="2362580" cy="143614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D9B1B-E2FE-4869-8AE6-494012258480}">
      <dsp:nvSpPr>
        <dsp:cNvPr id="0" name=""/>
        <dsp:cNvSpPr/>
      </dsp:nvSpPr>
      <dsp:spPr>
        <a:xfrm rot="10800000">
          <a:off x="8123909" y="1958373"/>
          <a:ext cx="2362580" cy="2393568"/>
        </a:xfrm>
        <a:prstGeom prst="round2SameRect">
          <a:avLst>
            <a:gd name="adj1" fmla="val 10500"/>
            <a:gd name="adj2" fmla="val 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err="1">
              <a:latin typeface="Arial" panose="020B0604020202020204" pitchFamily="34" charset="0"/>
              <a:cs typeface="Arial" panose="020B0604020202020204" pitchFamily="34" charset="0"/>
            </a:rPr>
            <a:t>Fo.Ri.Um</a:t>
          </a:r>
          <a:r>
            <a:rPr lang="en-US" sz="2300" b="1" kern="1200" dirty="0">
              <a:latin typeface="Arial" panose="020B0604020202020204" pitchFamily="34" charset="0"/>
              <a:cs typeface="Arial" panose="020B0604020202020204" pitchFamily="34" charset="0"/>
            </a:rPr>
            <a:t>. </a:t>
          </a:r>
          <a:r>
            <a:rPr lang="en-US" sz="2300" b="1" kern="1200" dirty="0" err="1">
              <a:latin typeface="Arial" panose="020B0604020202020204" pitchFamily="34" charset="0"/>
              <a:cs typeface="Arial" panose="020B0604020202020204" pitchFamily="34" charset="0"/>
            </a:rPr>
            <a:t>società</a:t>
          </a:r>
          <a:r>
            <a:rPr lang="en-US" sz="2300" b="1" kern="1200" dirty="0">
              <a:latin typeface="Arial" panose="020B0604020202020204" pitchFamily="34" charset="0"/>
              <a:cs typeface="Arial" panose="020B0604020202020204" pitchFamily="34" charset="0"/>
            </a:rPr>
            <a:t> cooperative</a:t>
          </a:r>
        </a:p>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b="0" i="1" kern="1200" dirty="0">
              <a:latin typeface="Arial" panose="020B0604020202020204" pitchFamily="34" charset="0"/>
              <a:cs typeface="Arial" panose="020B0604020202020204" pitchFamily="34" charset="0"/>
            </a:rPr>
            <a:t>Italy</a:t>
          </a:r>
          <a:endParaRPr lang="bg-BG" sz="2300" b="0" i="1" kern="1200" dirty="0">
            <a:latin typeface="Arial" panose="020B0604020202020204" pitchFamily="34" charset="0"/>
            <a:cs typeface="Arial" panose="020B0604020202020204" pitchFamily="34" charset="0"/>
          </a:endParaRPr>
        </a:p>
      </dsp:txBody>
      <dsp:txXfrm rot="10800000">
        <a:off x="8196566" y="1958373"/>
        <a:ext cx="2217266" cy="2320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AF426-11FF-4DF9-A4EA-19C55A46F3C6}">
      <dsp:nvSpPr>
        <dsp:cNvPr id="0" name=""/>
        <dsp:cNvSpPr/>
      </dsp:nvSpPr>
      <dsp:spPr>
        <a:xfrm>
          <a:off x="0" y="0"/>
          <a:ext cx="8192122" cy="1226581"/>
        </a:xfrm>
        <a:prstGeom prst="roundRect">
          <a:avLst>
            <a:gd name="adj" fmla="val 10000"/>
          </a:avLst>
        </a:prstGeom>
        <a:solidFill>
          <a:srgbClr val="9A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b="1" kern="1200" dirty="0">
              <a:latin typeface="Arial" panose="020B0604020202020204" pitchFamily="34" charset="0"/>
              <a:cs typeface="Arial" panose="020B0604020202020204" pitchFamily="34" charset="0"/>
            </a:rPr>
            <a:t>Р1</a:t>
          </a: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Overall project management, maintaining effective communication within the consortium and with the National Agency.</a:t>
          </a:r>
          <a:endParaRPr lang="bg-BG" sz="1800" kern="1200" dirty="0">
            <a:latin typeface="Arial" panose="020B0604020202020204" pitchFamily="34" charset="0"/>
            <a:cs typeface="Arial" panose="020B0604020202020204" pitchFamily="34" charset="0"/>
          </a:endParaRPr>
        </a:p>
      </dsp:txBody>
      <dsp:txXfrm>
        <a:off x="1761082" y="0"/>
        <a:ext cx="6431039" cy="1226581"/>
      </dsp:txXfrm>
    </dsp:sp>
    <dsp:sp modelId="{B061C2B4-9F8C-4463-A607-1F0CE0833016}">
      <dsp:nvSpPr>
        <dsp:cNvPr id="0" name=""/>
        <dsp:cNvSpPr/>
      </dsp:nvSpPr>
      <dsp:spPr>
        <a:xfrm>
          <a:off x="122658" y="122658"/>
          <a:ext cx="1638424" cy="9812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7000" b="-6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53FE3-13F2-45CB-89FE-0E880263E463}">
      <dsp:nvSpPr>
        <dsp:cNvPr id="0" name=""/>
        <dsp:cNvSpPr/>
      </dsp:nvSpPr>
      <dsp:spPr>
        <a:xfrm>
          <a:off x="0" y="1349239"/>
          <a:ext cx="8192122" cy="1226581"/>
        </a:xfrm>
        <a:prstGeom prst="roundRect">
          <a:avLst>
            <a:gd name="adj" fmla="val 1000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b="1" kern="1200" dirty="0">
              <a:latin typeface="Arial" panose="020B0604020202020204" pitchFamily="34" charset="0"/>
              <a:cs typeface="Arial" panose="020B0604020202020204" pitchFamily="34" charset="0"/>
            </a:rPr>
            <a:t>Р2</a:t>
          </a:r>
        </a:p>
        <a:p>
          <a:pPr marL="0" lvl="0" indent="0" algn="l" defTabSz="800100">
            <a:lnSpc>
              <a:spcPct val="90000"/>
            </a:lnSpc>
            <a:spcBef>
              <a:spcPct val="0"/>
            </a:spcBef>
            <a:spcAft>
              <a:spcPct val="35000"/>
            </a:spcAft>
            <a:buNone/>
          </a:pPr>
          <a:r>
            <a:rPr lang="bg-BG" sz="1800"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IO1 / Survey Handbook/: the survey tools and guide and Comprehensive Analytical Report preparation</a:t>
          </a:r>
          <a:endParaRPr lang="bg-BG" sz="1800" kern="1200" dirty="0">
            <a:latin typeface="Arial" panose="020B0604020202020204" pitchFamily="34" charset="0"/>
            <a:cs typeface="Arial" panose="020B0604020202020204" pitchFamily="34" charset="0"/>
          </a:endParaRPr>
        </a:p>
      </dsp:txBody>
      <dsp:txXfrm>
        <a:off x="1761082" y="1349239"/>
        <a:ext cx="6431039" cy="1226581"/>
      </dsp:txXfrm>
    </dsp:sp>
    <dsp:sp modelId="{B4D5D905-D49F-4D3B-A589-D72FEF4E0519}">
      <dsp:nvSpPr>
        <dsp:cNvPr id="0" name=""/>
        <dsp:cNvSpPr/>
      </dsp:nvSpPr>
      <dsp:spPr>
        <a:xfrm>
          <a:off x="122658" y="1471897"/>
          <a:ext cx="1638424" cy="98126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C9DD09-B68C-4A59-9D90-D1CCFF1C7D55}">
      <dsp:nvSpPr>
        <dsp:cNvPr id="0" name=""/>
        <dsp:cNvSpPr/>
      </dsp:nvSpPr>
      <dsp:spPr>
        <a:xfrm>
          <a:off x="0" y="2698479"/>
          <a:ext cx="8192122" cy="1226581"/>
        </a:xfrm>
        <a:prstGeom prst="roundRect">
          <a:avLst>
            <a:gd name="adj" fmla="val 10000"/>
          </a:avLst>
        </a:prstGeom>
        <a:solidFill>
          <a:srgbClr val="9A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b="1" kern="1200" dirty="0">
              <a:latin typeface="Arial" panose="020B0604020202020204" pitchFamily="34" charset="0"/>
              <a:cs typeface="Arial" panose="020B0604020202020204" pitchFamily="34" charset="0"/>
            </a:rPr>
            <a:t>Р3</a:t>
          </a: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IO2 (Teacher's Guide) elaboration and making all materials published online in a substantial quality and design</a:t>
          </a:r>
          <a:endParaRPr lang="bg-BG" sz="1800" kern="1200" dirty="0">
            <a:latin typeface="Arial" panose="020B0604020202020204" pitchFamily="34" charset="0"/>
            <a:cs typeface="Arial" panose="020B0604020202020204" pitchFamily="34" charset="0"/>
          </a:endParaRPr>
        </a:p>
      </dsp:txBody>
      <dsp:txXfrm>
        <a:off x="1761082" y="2698479"/>
        <a:ext cx="6431039" cy="1226581"/>
      </dsp:txXfrm>
    </dsp:sp>
    <dsp:sp modelId="{3A54A5B5-A5A2-45ED-A76B-36CB940D91DE}">
      <dsp:nvSpPr>
        <dsp:cNvPr id="0" name=""/>
        <dsp:cNvSpPr/>
      </dsp:nvSpPr>
      <dsp:spPr>
        <a:xfrm>
          <a:off x="122658" y="2821137"/>
          <a:ext cx="1638424" cy="9812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7000" b="-6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98C67-7FD8-4883-818F-74A95DD36940}">
      <dsp:nvSpPr>
        <dsp:cNvPr id="0" name=""/>
        <dsp:cNvSpPr/>
      </dsp:nvSpPr>
      <dsp:spPr>
        <a:xfrm>
          <a:off x="0" y="4047719"/>
          <a:ext cx="8192122" cy="1226581"/>
        </a:xfrm>
        <a:prstGeom prst="roundRect">
          <a:avLst>
            <a:gd name="adj" fmla="val 10000"/>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b="1" kern="1200" dirty="0">
              <a:latin typeface="Arial" panose="020B0604020202020204" pitchFamily="34" charset="0"/>
              <a:cs typeface="Arial" panose="020B0604020202020204" pitchFamily="34" charset="0"/>
            </a:rPr>
            <a:t>Р4</a:t>
          </a: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Dissemination, incl. project website, logo, materials, coordination of information activities</a:t>
          </a:r>
          <a:endParaRPr lang="bg-BG" sz="1800" kern="1200" dirty="0">
            <a:latin typeface="Arial" panose="020B0604020202020204" pitchFamily="34" charset="0"/>
            <a:cs typeface="Arial" panose="020B0604020202020204" pitchFamily="34" charset="0"/>
          </a:endParaRPr>
        </a:p>
      </dsp:txBody>
      <dsp:txXfrm>
        <a:off x="1761082" y="4047719"/>
        <a:ext cx="6431039" cy="1226581"/>
      </dsp:txXfrm>
    </dsp:sp>
    <dsp:sp modelId="{ECDC4EBF-EA79-4504-B89C-006F5EA8FE67}">
      <dsp:nvSpPr>
        <dsp:cNvPr id="0" name=""/>
        <dsp:cNvSpPr/>
      </dsp:nvSpPr>
      <dsp:spPr>
        <a:xfrm>
          <a:off x="122658" y="4170377"/>
          <a:ext cx="1638424" cy="98126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7000" b="-6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9A414-5D16-429A-A9D1-645F197A52BE}">
      <dsp:nvSpPr>
        <dsp:cNvPr id="0" name=""/>
        <dsp:cNvSpPr/>
      </dsp:nvSpPr>
      <dsp:spPr>
        <a:xfrm>
          <a:off x="7336" y="1031965"/>
          <a:ext cx="3095897" cy="3095897"/>
        </a:xfrm>
        <a:prstGeom prst="ellipse">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3651F-EA13-4BA8-9D16-3068D93D2C9B}">
      <dsp:nvSpPr>
        <dsp:cNvPr id="0" name=""/>
        <dsp:cNvSpPr/>
      </dsp:nvSpPr>
      <dsp:spPr>
        <a:xfrm>
          <a:off x="1038496" y="2063931"/>
          <a:ext cx="1031965" cy="1031965"/>
        </a:xfrm>
        <a:prstGeom prst="ellipse">
          <a:avLst/>
        </a:prstGeom>
        <a:solidFill>
          <a:srgbClr val="9A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94D2C-863A-47D3-86A0-38E649B068AE}">
      <dsp:nvSpPr>
        <dsp:cNvPr id="0" name=""/>
        <dsp:cNvSpPr/>
      </dsp:nvSpPr>
      <dsp:spPr>
        <a:xfrm>
          <a:off x="3618411" y="0"/>
          <a:ext cx="1547948" cy="1289957"/>
        </a:xfrm>
        <a:prstGeom prst="rect">
          <a:avLst/>
        </a:prstGeom>
        <a:noFill/>
        <a:ln>
          <a:noFill/>
        </a:ln>
        <a:effectLst>
          <a:glow rad="228600">
            <a:schemeClr val="accent6">
              <a:satMod val="175000"/>
              <a:alpha val="40000"/>
            </a:schemeClr>
          </a:glow>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l" defTabSz="488950">
            <a:lnSpc>
              <a:spcPct val="90000"/>
            </a:lnSpc>
            <a:spcBef>
              <a:spcPct val="0"/>
            </a:spcBef>
            <a:spcAft>
              <a:spcPct val="35000"/>
            </a:spcAft>
            <a:buNone/>
          </a:pPr>
          <a:endParaRPr lang="en-US" sz="1100" b="1" kern="1200" dirty="0">
            <a:solidFill>
              <a:schemeClr val="bg1"/>
            </a:solidFill>
          </a:endParaRPr>
        </a:p>
        <a:p>
          <a:pPr marL="0" lvl="0" indent="0" algn="ctr" defTabSz="48895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Students</a:t>
          </a:r>
        </a:p>
        <a:p>
          <a:pPr marL="0" lvl="0" indent="0" algn="ctr" defTabSz="48895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from secondary education level</a:t>
          </a:r>
        </a:p>
        <a:p>
          <a:pPr marL="0" lvl="0" indent="0" algn="l" defTabSz="48895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   (14-19 years)</a:t>
          </a:r>
          <a:endParaRPr lang="bg-BG" sz="1400" b="1" kern="1200" dirty="0">
            <a:solidFill>
              <a:schemeClr val="bg1"/>
            </a:solidFill>
            <a:latin typeface="Arial" panose="020B0604020202020204" pitchFamily="34" charset="0"/>
            <a:cs typeface="Arial" panose="020B0604020202020204" pitchFamily="34" charset="0"/>
          </a:endParaRPr>
        </a:p>
      </dsp:txBody>
      <dsp:txXfrm>
        <a:off x="3618411" y="0"/>
        <a:ext cx="1547948" cy="1289957"/>
      </dsp:txXfrm>
    </dsp:sp>
    <dsp:sp modelId="{B1D8ADFF-2866-48FE-8A8C-183D60308193}">
      <dsp:nvSpPr>
        <dsp:cNvPr id="0" name=""/>
        <dsp:cNvSpPr/>
      </dsp:nvSpPr>
      <dsp:spPr>
        <a:xfrm>
          <a:off x="3231424" y="644978"/>
          <a:ext cx="3869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EAD769-B376-443C-ADCA-E553BB465EB0}">
      <dsp:nvSpPr>
        <dsp:cNvPr id="0" name=""/>
        <dsp:cNvSpPr/>
      </dsp:nvSpPr>
      <dsp:spPr>
        <a:xfrm rot="5400000">
          <a:off x="1424323" y="774103"/>
          <a:ext cx="1935967" cy="1675654"/>
        </a:xfrm>
        <a:prstGeom prst="line">
          <a:avLst/>
        </a:prstGeom>
        <a:solidFill>
          <a:schemeClr val="accen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7784AE9D-1C1C-4CA4-A42A-31B1DCF0DB35}">
      <dsp:nvSpPr>
        <dsp:cNvPr id="0" name=""/>
        <dsp:cNvSpPr/>
      </dsp:nvSpPr>
      <dsp:spPr>
        <a:xfrm>
          <a:off x="3624942" y="1539976"/>
          <a:ext cx="1547948" cy="1289957"/>
        </a:xfrm>
        <a:prstGeom prst="rect">
          <a:avLst/>
        </a:prstGeom>
        <a:solidFill>
          <a:srgbClr val="B42573"/>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Arial" panose="020B0604020202020204" pitchFamily="34" charset="0"/>
              <a:cs typeface="Arial" panose="020B0604020202020204" pitchFamily="34" charset="0"/>
            </a:rPr>
            <a:t>Their </a:t>
          </a:r>
        </a:p>
        <a:p>
          <a:pPr marL="0" lvl="0" indent="0" algn="ctr" defTabSz="488950">
            <a:lnSpc>
              <a:spcPct val="90000"/>
            </a:lnSpc>
            <a:spcBef>
              <a:spcPct val="0"/>
            </a:spcBef>
            <a:spcAft>
              <a:spcPct val="35000"/>
            </a:spcAft>
            <a:buNone/>
          </a:pPr>
          <a:r>
            <a:rPr lang="en-US" sz="1100" b="1" kern="1200" dirty="0">
              <a:solidFill>
                <a:schemeClr val="bg1"/>
              </a:solidFill>
              <a:latin typeface="Arial" panose="020B0604020202020204" pitchFamily="34" charset="0"/>
              <a:cs typeface="Arial" panose="020B0604020202020204" pitchFamily="34" charset="0"/>
            </a:rPr>
            <a:t>Teachers, pedagogical advisors and school psychologists</a:t>
          </a:r>
        </a:p>
        <a:p>
          <a:pPr marL="0" lvl="0" indent="0" algn="ctr" defTabSz="488950">
            <a:lnSpc>
              <a:spcPct val="90000"/>
            </a:lnSpc>
            <a:spcBef>
              <a:spcPct val="0"/>
            </a:spcBef>
            <a:spcAft>
              <a:spcPct val="35000"/>
            </a:spcAft>
            <a:buNone/>
          </a:pPr>
          <a:endParaRPr lang="bg-BG" sz="1200" b="1" kern="1200" dirty="0">
            <a:solidFill>
              <a:schemeClr val="bg1"/>
            </a:solidFill>
          </a:endParaRPr>
        </a:p>
      </dsp:txBody>
      <dsp:txXfrm>
        <a:off x="3624942" y="1539976"/>
        <a:ext cx="1547948" cy="1289957"/>
      </dsp:txXfrm>
    </dsp:sp>
    <dsp:sp modelId="{E24BF811-CBE9-4964-8A01-5382AA7B25CC}">
      <dsp:nvSpPr>
        <dsp:cNvPr id="0" name=""/>
        <dsp:cNvSpPr/>
      </dsp:nvSpPr>
      <dsp:spPr>
        <a:xfrm>
          <a:off x="3231424" y="1934935"/>
          <a:ext cx="3869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B35DA4-95E0-486C-AF5F-83B674FAB1BB}">
      <dsp:nvSpPr>
        <dsp:cNvPr id="0" name=""/>
        <dsp:cNvSpPr/>
      </dsp:nvSpPr>
      <dsp:spPr>
        <a:xfrm rot="5400000">
          <a:off x="2012222" y="2038592"/>
          <a:ext cx="1499314" cy="1151578"/>
        </a:xfrm>
        <a:prstGeom prst="line">
          <a:avLst/>
        </a:prstGeom>
        <a:solidFill>
          <a:schemeClr val="accen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0950B-CD4A-624F-97AA-5A55DB548AA3}">
      <dsp:nvSpPr>
        <dsp:cNvPr id="0" name=""/>
        <dsp:cNvSpPr/>
      </dsp:nvSpPr>
      <dsp:spPr>
        <a:xfrm>
          <a:off x="2073301" y="0"/>
          <a:ext cx="1920113" cy="1985245"/>
        </a:xfrm>
        <a:prstGeom prst="ellipse">
          <a:avLst/>
        </a:prstGeom>
        <a:solidFill>
          <a:srgbClr val="3A81BA"/>
        </a:solidFill>
        <a:ln>
          <a:noFill/>
        </a:ln>
        <a:effectLst>
          <a:innerShdw blurRad="114300">
            <a:prstClr val="black"/>
          </a:innerShdw>
          <a:reflection blurRad="114300" stA="19000" endPos="37000" dir="5400000" sy="-100000" algn="bl" rotWithShape="0"/>
        </a:effectLst>
      </dsp:spPr>
      <dsp:style>
        <a:lnRef idx="0">
          <a:scrgbClr r="0" g="0" b="0"/>
        </a:lnRef>
        <a:fillRef idx="1">
          <a:scrgbClr r="0" g="0" b="0"/>
        </a:fillRef>
        <a:effectRef idx="2">
          <a:scrgbClr r="0" g="0" b="0"/>
        </a:effectRef>
        <a:fontRef idx="minor"/>
      </dsp:style>
    </dsp:sp>
    <dsp:sp modelId="{DF478248-6A93-8845-A0ED-DE52CBC75D60}">
      <dsp:nvSpPr>
        <dsp:cNvPr id="0" name=""/>
        <dsp:cNvSpPr/>
      </dsp:nvSpPr>
      <dsp:spPr>
        <a:xfrm>
          <a:off x="2649182" y="540808"/>
          <a:ext cx="920758" cy="92075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4700"/>
                    </a14:imgEffect>
                  </a14:imgLayer>
                </a14:imgProps>
              </a:ext>
            </a:extLst>
          </a:blip>
          <a:srcRect/>
          <a:stretch>
            <a:fillRect/>
          </a:stretch>
        </a:blip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178028F-7BC3-8B42-A431-B1DED303DA98}">
      <dsp:nvSpPr>
        <dsp:cNvPr id="0" name=""/>
        <dsp:cNvSpPr/>
      </dsp:nvSpPr>
      <dsp:spPr>
        <a:xfrm>
          <a:off x="2156563" y="195644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700" kern="1200" noProof="0" dirty="0">
              <a:solidFill>
                <a:srgbClr val="6A1F75"/>
              </a:solidFill>
              <a:latin typeface="Arial" panose="020B0604020202020204" pitchFamily="34" charset="0"/>
              <a:ea typeface="+mn-ea"/>
              <a:cs typeface="Arial" panose="020B0604020202020204" pitchFamily="34" charset="0"/>
            </a:rPr>
            <a:t>Students</a:t>
          </a:r>
          <a:endParaRPr lang="bg-BG" sz="2700" kern="1200" noProof="0" dirty="0">
            <a:solidFill>
              <a:srgbClr val="6A1F75"/>
            </a:solidFill>
            <a:latin typeface="Arial" panose="020B0604020202020204" pitchFamily="34" charset="0"/>
            <a:ea typeface="+mn-ea"/>
            <a:cs typeface="Arial" panose="020B0604020202020204" pitchFamily="34" charset="0"/>
          </a:endParaRPr>
        </a:p>
      </dsp:txBody>
      <dsp:txXfrm>
        <a:off x="2156563" y="1956441"/>
        <a:ext cx="1912500" cy="720000"/>
      </dsp:txXfrm>
    </dsp:sp>
    <dsp:sp modelId="{7AA7BEFC-05BC-7A4F-9108-F110FD295429}">
      <dsp:nvSpPr>
        <dsp:cNvPr id="0" name=""/>
        <dsp:cNvSpPr/>
      </dsp:nvSpPr>
      <dsp:spPr>
        <a:xfrm>
          <a:off x="4404306" y="9122"/>
          <a:ext cx="1917954" cy="1983017"/>
        </a:xfrm>
        <a:prstGeom prst="ellipse">
          <a:avLst/>
        </a:prstGeom>
        <a:solidFill>
          <a:srgbClr val="D89F39"/>
        </a:solidFill>
        <a:ln>
          <a:noFill/>
        </a:ln>
        <a:effectLst>
          <a:innerShdw blurRad="114300">
            <a:srgbClr val="000000"/>
          </a:innerShdw>
          <a:reflection blurRad="114300" stA="19000" endPos="37000" dir="5400000" sy="-100000" algn="bl" rotWithShape="0"/>
        </a:effectLst>
      </dsp:spPr>
      <dsp:style>
        <a:lnRef idx="0">
          <a:scrgbClr r="0" g="0" b="0"/>
        </a:lnRef>
        <a:fillRef idx="1">
          <a:scrgbClr r="0" g="0" b="0"/>
        </a:fillRef>
        <a:effectRef idx="2">
          <a:scrgbClr r="0" g="0" b="0"/>
        </a:effectRef>
        <a:fontRef idx="minor"/>
      </dsp:style>
    </dsp:sp>
    <dsp:sp modelId="{C8DD7771-C30E-F24B-ABA4-15FC1696B0A8}">
      <dsp:nvSpPr>
        <dsp:cNvPr id="0" name=""/>
        <dsp:cNvSpPr/>
      </dsp:nvSpPr>
      <dsp:spPr>
        <a:xfrm>
          <a:off x="4757656" y="328970"/>
          <a:ext cx="1211254" cy="1343321"/>
        </a:xfrm>
        <a:prstGeom prst="rect">
          <a:avLst/>
        </a:prstGeom>
        <a:blipFill rotWithShape="1">
          <a:blip xmlns:r="http://schemas.openxmlformats.org/officeDocument/2006/relationships" r:embed="rId3"/>
          <a:stretch>
            <a:fillRect/>
          </a:stretch>
        </a:blip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FC6B4F82-D77F-6145-8350-E4883E3E98D1}">
      <dsp:nvSpPr>
        <dsp:cNvPr id="0" name=""/>
        <dsp:cNvSpPr/>
      </dsp:nvSpPr>
      <dsp:spPr>
        <a:xfrm>
          <a:off x="4410285" y="195644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00150" rtl="0">
            <a:lnSpc>
              <a:spcPct val="90000"/>
            </a:lnSpc>
            <a:spcBef>
              <a:spcPct val="0"/>
            </a:spcBef>
            <a:spcAft>
              <a:spcPct val="35000"/>
            </a:spcAft>
            <a:buNone/>
          </a:pPr>
          <a:r>
            <a:rPr lang="en-US" sz="2700" kern="1200" noProof="0" dirty="0">
              <a:solidFill>
                <a:srgbClr val="6BC04B"/>
              </a:solidFill>
              <a:latin typeface="Arial" panose="020B0604020202020204" pitchFamily="34" charset="0"/>
              <a:ea typeface="+mn-ea"/>
              <a:cs typeface="Arial" panose="020B0604020202020204" pitchFamily="34" charset="0"/>
            </a:rPr>
            <a:t>Their parents</a:t>
          </a:r>
          <a:endParaRPr lang="bg-BG" sz="2700" kern="1200" noProof="0" dirty="0">
            <a:solidFill>
              <a:srgbClr val="6BC04B"/>
            </a:solidFill>
            <a:latin typeface="Arial" panose="020B0604020202020204" pitchFamily="34" charset="0"/>
            <a:ea typeface="+mn-ea"/>
            <a:cs typeface="Arial" panose="020B0604020202020204" pitchFamily="34" charset="0"/>
          </a:endParaRPr>
        </a:p>
      </dsp:txBody>
      <dsp:txXfrm>
        <a:off x="4410285" y="1956441"/>
        <a:ext cx="1912500" cy="720000"/>
      </dsp:txXfrm>
    </dsp:sp>
    <dsp:sp modelId="{F9FCBA78-B18A-CB47-9456-33604BFAE043}">
      <dsp:nvSpPr>
        <dsp:cNvPr id="0" name=""/>
        <dsp:cNvSpPr/>
      </dsp:nvSpPr>
      <dsp:spPr>
        <a:xfrm>
          <a:off x="6651663" y="0"/>
          <a:ext cx="1915796" cy="1983017"/>
        </a:xfrm>
        <a:prstGeom prst="ellipse">
          <a:avLst/>
        </a:prstGeom>
        <a:blipFill rotWithShape="0">
          <a:blip xmlns:r="http://schemas.openxmlformats.org/officeDocument/2006/relationships" r:embed="rId4"/>
          <a:stretch>
            <a:fillRect/>
          </a:stretch>
        </a:blipFill>
        <a:ln>
          <a:noFill/>
        </a:ln>
        <a:effectLst>
          <a:innerShdw blurRad="114300">
            <a:srgbClr val="000000"/>
          </a:innerShdw>
          <a:reflection blurRad="114300" stA="19000" endPos="37000" dir="5400000" sy="-100000" algn="bl" rotWithShape="0"/>
        </a:effectLst>
      </dsp:spPr>
      <dsp:style>
        <a:lnRef idx="0">
          <a:scrgbClr r="0" g="0" b="0"/>
        </a:lnRef>
        <a:fillRef idx="1">
          <a:scrgbClr r="0" g="0" b="0"/>
        </a:fillRef>
        <a:effectRef idx="2">
          <a:scrgbClr r="0" g="0" b="0"/>
        </a:effectRef>
        <a:fontRef idx="minor"/>
      </dsp:style>
    </dsp:sp>
    <dsp:sp modelId="{2E0BB2E4-CD4C-AA4D-A6D7-A9CBB950F395}">
      <dsp:nvSpPr>
        <dsp:cNvPr id="0" name=""/>
        <dsp:cNvSpPr/>
      </dsp:nvSpPr>
      <dsp:spPr>
        <a:xfrm>
          <a:off x="2675344" y="504661"/>
          <a:ext cx="920758" cy="920758"/>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FC181B3-4B20-6240-9257-803B168E7618}">
      <dsp:nvSpPr>
        <dsp:cNvPr id="0" name=""/>
        <dsp:cNvSpPr/>
      </dsp:nvSpPr>
      <dsp:spPr>
        <a:xfrm>
          <a:off x="6661829" y="195644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00150" rtl="0">
            <a:lnSpc>
              <a:spcPct val="90000"/>
            </a:lnSpc>
            <a:spcBef>
              <a:spcPct val="0"/>
            </a:spcBef>
            <a:spcAft>
              <a:spcPct val="35000"/>
            </a:spcAft>
            <a:buNone/>
          </a:pPr>
          <a:endParaRPr lang="bg-BG" sz="2700" kern="1200" noProof="0" dirty="0">
            <a:solidFill>
              <a:srgbClr val="000000">
                <a:hueOff val="0"/>
                <a:satOff val="0"/>
                <a:lumOff val="0"/>
                <a:alphaOff val="0"/>
              </a:srgbClr>
            </a:solidFill>
            <a:latin typeface="Calibri"/>
            <a:ea typeface="+mn-ea"/>
            <a:cs typeface="+mn-cs"/>
          </a:endParaRPr>
        </a:p>
      </dsp:txBody>
      <dsp:txXfrm>
        <a:off x="6661829" y="1956441"/>
        <a:ext cx="19125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5E517-DC38-4A7D-91A4-D5BD5EB3E11E}">
      <dsp:nvSpPr>
        <dsp:cNvPr id="0" name=""/>
        <dsp:cNvSpPr/>
      </dsp:nvSpPr>
      <dsp:spPr>
        <a:xfrm>
          <a:off x="3447" y="319996"/>
          <a:ext cx="4200558" cy="1680223"/>
        </a:xfrm>
        <a:prstGeom prst="chevron">
          <a:avLst/>
        </a:prstGeom>
        <a:solidFill>
          <a:srgbClr val="6A1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Assumptions and hypotheses</a:t>
          </a:r>
          <a:endParaRPr lang="bg-BG" sz="3000" kern="1200" dirty="0">
            <a:latin typeface="Arial" panose="020B0604020202020204" pitchFamily="34" charset="0"/>
            <a:cs typeface="Arial" panose="020B0604020202020204" pitchFamily="34" charset="0"/>
          </a:endParaRPr>
        </a:p>
      </dsp:txBody>
      <dsp:txXfrm>
        <a:off x="843559" y="319996"/>
        <a:ext cx="2520335" cy="1680223"/>
      </dsp:txXfrm>
    </dsp:sp>
    <dsp:sp modelId="{87AF47C9-DA90-44F6-AC2C-7CDDEB6EAA5B}">
      <dsp:nvSpPr>
        <dsp:cNvPr id="0" name=""/>
        <dsp:cNvSpPr/>
      </dsp:nvSpPr>
      <dsp:spPr>
        <a:xfrm>
          <a:off x="3783950" y="319996"/>
          <a:ext cx="4200558" cy="1680223"/>
        </a:xfrm>
        <a:prstGeom prst="chevron">
          <a:avLst/>
        </a:prstGeom>
        <a:solidFill>
          <a:srgbClr val="B425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Objective picture for students needs</a:t>
          </a:r>
          <a:endParaRPr lang="bg-BG" sz="3000" kern="1200" dirty="0">
            <a:latin typeface="Arial" panose="020B0604020202020204" pitchFamily="34" charset="0"/>
            <a:cs typeface="Arial" panose="020B0604020202020204" pitchFamily="34" charset="0"/>
          </a:endParaRPr>
        </a:p>
      </dsp:txBody>
      <dsp:txXfrm>
        <a:off x="4624062" y="319996"/>
        <a:ext cx="2520335" cy="1680223"/>
      </dsp:txXfrm>
    </dsp:sp>
    <dsp:sp modelId="{DBB021B5-6458-4246-837C-5A55D28D8C50}">
      <dsp:nvSpPr>
        <dsp:cNvPr id="0" name=""/>
        <dsp:cNvSpPr/>
      </dsp:nvSpPr>
      <dsp:spPr>
        <a:xfrm>
          <a:off x="7564452" y="319996"/>
          <a:ext cx="4200558" cy="1680223"/>
        </a:xfrm>
        <a:prstGeom prst="chevron">
          <a:avLst/>
        </a:prstGeom>
        <a:solidFill>
          <a:srgbClr val="6BC0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Appropriate trainings and activities </a:t>
          </a:r>
          <a:endParaRPr lang="bg-BG" sz="3000" kern="1200" dirty="0">
            <a:latin typeface="Arial" panose="020B0604020202020204" pitchFamily="34" charset="0"/>
            <a:cs typeface="Arial" panose="020B0604020202020204" pitchFamily="34" charset="0"/>
          </a:endParaRPr>
        </a:p>
      </dsp:txBody>
      <dsp:txXfrm>
        <a:off x="8404564" y="319996"/>
        <a:ext cx="2520335" cy="168022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6D9C4F-53F9-4B48-9021-6F55A78D3E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1F714E-E7E5-BD49-8DD7-63F6EC8C69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96CDCF-089D-AF4D-8FF4-6E1DE80A2B63}" type="datetimeFigureOut">
              <a:rPr lang="en-US" smtClean="0"/>
              <a:t>12/12/22</a:t>
            </a:fld>
            <a:endParaRPr lang="en-US"/>
          </a:p>
        </p:txBody>
      </p:sp>
      <p:sp>
        <p:nvSpPr>
          <p:cNvPr id="4" name="Footer Placeholder 3">
            <a:extLst>
              <a:ext uri="{FF2B5EF4-FFF2-40B4-BE49-F238E27FC236}">
                <a16:creationId xmlns:a16="http://schemas.microsoft.com/office/drawing/2014/main" id="{8AAA3CCF-10B2-024B-A3A7-F2C4657F09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9E0C5A-1B68-AE4C-A86D-B0625F0CEF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278D9-3227-5947-A208-39AE089BDF3F}" type="slidenum">
              <a:rPr lang="en-US" smtClean="0"/>
              <a:t>‹#›</a:t>
            </a:fld>
            <a:endParaRPr lang="en-US"/>
          </a:p>
        </p:txBody>
      </p:sp>
    </p:spTree>
    <p:extLst>
      <p:ext uri="{BB962C8B-B14F-4D97-AF65-F5344CB8AC3E}">
        <p14:creationId xmlns:p14="http://schemas.microsoft.com/office/powerpoint/2010/main" val="2588651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71621-61C2-CE44-8661-E9CA1CE9FBB2}" type="datetimeFigureOut">
              <a:rPr lang="en-US" smtClean="0"/>
              <a:t>12/12/22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4FCD3-6DF2-EE43-807B-4B110F7895B1}" type="slidenum">
              <a:rPr lang="en-US" smtClean="0"/>
              <a:t>‹#›</a:t>
            </a:fld>
            <a:endParaRPr lang="en-US"/>
          </a:p>
        </p:txBody>
      </p:sp>
    </p:spTree>
    <p:extLst>
      <p:ext uri="{BB962C8B-B14F-4D97-AF65-F5344CB8AC3E}">
        <p14:creationId xmlns:p14="http://schemas.microsoft.com/office/powerpoint/2010/main" val="3148384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pag.org.uk/child-poverty/child-poverty-facts-and-figur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esolutionfoundation.org/app/uploads/2021/01/Living-standards-outlook-2021.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2</a:t>
            </a:fld>
            <a:endParaRPr lang="en-GB"/>
          </a:p>
        </p:txBody>
      </p:sp>
    </p:spTree>
    <p:extLst>
      <p:ext uri="{BB962C8B-B14F-4D97-AF65-F5344CB8AC3E}">
        <p14:creationId xmlns:p14="http://schemas.microsoft.com/office/powerpoint/2010/main" val="333138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19</a:t>
            </a:fld>
            <a:endParaRPr lang="en-GB"/>
          </a:p>
        </p:txBody>
      </p:sp>
    </p:spTree>
    <p:extLst>
      <p:ext uri="{BB962C8B-B14F-4D97-AF65-F5344CB8AC3E}">
        <p14:creationId xmlns:p14="http://schemas.microsoft.com/office/powerpoint/2010/main" val="107422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39</a:t>
            </a:fld>
            <a:endParaRPr lang="en-GB"/>
          </a:p>
        </p:txBody>
      </p:sp>
    </p:spTree>
    <p:extLst>
      <p:ext uri="{BB962C8B-B14F-4D97-AF65-F5344CB8AC3E}">
        <p14:creationId xmlns:p14="http://schemas.microsoft.com/office/powerpoint/2010/main" val="138679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45</a:t>
            </a:fld>
            <a:endParaRPr lang="en-GB"/>
          </a:p>
        </p:txBody>
      </p:sp>
    </p:spTree>
    <p:extLst>
      <p:ext uri="{BB962C8B-B14F-4D97-AF65-F5344CB8AC3E}">
        <p14:creationId xmlns:p14="http://schemas.microsoft.com/office/powerpoint/2010/main" val="353387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163C85-6749-4C33-8DE8-AF74D9087AB2}" type="slidenum">
              <a:rPr lang="en-GB" smtClean="0"/>
              <a:t>4</a:t>
            </a:fld>
            <a:endParaRPr lang="en-GB"/>
          </a:p>
        </p:txBody>
      </p:sp>
    </p:spTree>
    <p:extLst>
      <p:ext uri="{BB962C8B-B14F-4D97-AF65-F5344CB8AC3E}">
        <p14:creationId xmlns:p14="http://schemas.microsoft.com/office/powerpoint/2010/main" val="377658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Again, another reminder of who we are and what we are fighting for.</a:t>
            </a: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vision is a world where all C&amp;YP can harness the power of arts, creativity and culture in order to transform themselves, their communities and their futures.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fight for the creative voice of children and young people from birth to 30, particularly for the most excluded children and young people, in order to transform their:</a:t>
            </a:r>
            <a:endParaRPr lang="en-GB" dirty="0">
              <a:effectLst/>
            </a:endParaRPr>
          </a:p>
          <a:p>
            <a:pPr lvl="0"/>
            <a:r>
              <a:rPr lang="en-GB" sz="1200" kern="1200" dirty="0">
                <a:solidFill>
                  <a:schemeClr val="tx1"/>
                </a:solidFill>
                <a:effectLst/>
                <a:latin typeface="+mn-lt"/>
                <a:ea typeface="+mn-ea"/>
                <a:cs typeface="+mn-cs"/>
              </a:rPr>
              <a:t>personal and social wellbeing</a:t>
            </a:r>
          </a:p>
          <a:p>
            <a:pPr lvl="0"/>
            <a:r>
              <a:rPr lang="en-GB" sz="1200" kern="1200" dirty="0">
                <a:solidFill>
                  <a:schemeClr val="tx1"/>
                </a:solidFill>
                <a:effectLst/>
                <a:latin typeface="+mn-lt"/>
                <a:ea typeface="+mn-ea"/>
                <a:cs typeface="+mn-cs"/>
              </a:rPr>
              <a:t>skills development</a:t>
            </a:r>
          </a:p>
          <a:p>
            <a:pPr lvl="0"/>
            <a:r>
              <a:rPr lang="en-GB" sz="1200" kern="1200" dirty="0">
                <a:solidFill>
                  <a:schemeClr val="tx1"/>
                </a:solidFill>
                <a:effectLst/>
                <a:latin typeface="+mn-lt"/>
                <a:ea typeface="+mn-ea"/>
                <a:cs typeface="+mn-cs"/>
              </a:rPr>
              <a:t>educational achievement</a:t>
            </a:r>
          </a:p>
          <a:p>
            <a:pPr lvl="0"/>
            <a:r>
              <a:rPr lang="en-GB" sz="1200" kern="1200" dirty="0">
                <a:solidFill>
                  <a:schemeClr val="tx1"/>
                </a:solidFill>
                <a:effectLst/>
                <a:latin typeface="+mn-lt"/>
                <a:ea typeface="+mn-ea"/>
                <a:cs typeface="+mn-cs"/>
              </a:rPr>
              <a:t>cultural engagement and</a:t>
            </a:r>
          </a:p>
          <a:p>
            <a:pPr lvl="0"/>
            <a:r>
              <a:rPr lang="en-GB" sz="1200" kern="1200" dirty="0">
                <a:solidFill>
                  <a:schemeClr val="tx1"/>
                </a:solidFill>
                <a:effectLst/>
                <a:latin typeface="+mn-lt"/>
                <a:ea typeface="+mn-ea"/>
                <a:cs typeface="+mn-cs"/>
              </a:rPr>
              <a:t>economic prospects. </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5</a:t>
            </a:fld>
            <a:endParaRPr lang="en-GB"/>
          </a:p>
        </p:txBody>
      </p:sp>
    </p:spTree>
    <p:extLst>
      <p:ext uri="{BB962C8B-B14F-4D97-AF65-F5344CB8AC3E}">
        <p14:creationId xmlns:p14="http://schemas.microsoft.com/office/powerpoint/2010/main" val="341793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163C85-6749-4C33-8DE8-AF74D9087AB2}" type="slidenum">
              <a:rPr lang="en-GB" smtClean="0"/>
              <a:t>6</a:t>
            </a:fld>
            <a:endParaRPr lang="en-GB"/>
          </a:p>
        </p:txBody>
      </p:sp>
    </p:spTree>
    <p:extLst>
      <p:ext uri="{BB962C8B-B14F-4D97-AF65-F5344CB8AC3E}">
        <p14:creationId xmlns:p14="http://schemas.microsoft.com/office/powerpoint/2010/main" val="11530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As reported by the End Child Poverty Action Group, there were 4.3 Million children living below the poverty line in the UK in 2019-20. According to the latest report from Resolution Foundation ‘The Living Standards Outlook 2021’ Rising unemployment and the removal of the £20 uplift in 2021-22 will lead to a further 1.2 million people falling into relative poverty, 400,000 of whom will be children, the biggest year-on-year rise in poverty rates since the 1980s.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6A1F75"/>
                </a:solidFill>
                <a:effectLst/>
                <a:latin typeface="Calibri" panose="020F0502020204030204" pitchFamily="34" charset="0"/>
                <a:ea typeface="Calibri" panose="020F0502020204030204" pitchFamily="34" charset="0"/>
                <a:cs typeface="Times New Roman" panose="02020603050405020304" pitchFamily="18" charset="0"/>
                <a:hlinkClick r:id="rId3"/>
              </a:rPr>
              <a:t>https://cpag.org.uk/child-poverty/child-poverty-facts-and-figures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u="sng" dirty="0">
                <a:solidFill>
                  <a:srgbClr val="6A1F75"/>
                </a:solidFill>
                <a:effectLst/>
                <a:latin typeface="Calibri" panose="020F0502020204030204" pitchFamily="34" charset="0"/>
                <a:ea typeface="Calibri" panose="020F0502020204030204" pitchFamily="34" charset="0"/>
                <a:cs typeface="Times New Roman" panose="02020603050405020304" pitchFamily="18" charset="0"/>
                <a:hlinkClick r:id="rId4"/>
              </a:rPr>
              <a:t>https://www.resolutionfoundation.org/app/uploads/2021/01/Living-standards-outlook-2021.pdf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By 2024-25, they project that 23.0 per cent of individuals will be living in relative poverty. Relative child poverty will also rise, with the roll-out of the two-child limit and removal of the family element for families on benefits pushing over one-in-three (33.7 per cent) of children into poverty by the end of the parliament, 730,000 more than in 2020-21.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8</a:t>
            </a:fld>
            <a:endParaRPr lang="en-GB"/>
          </a:p>
        </p:txBody>
      </p:sp>
    </p:spTree>
    <p:extLst>
      <p:ext uri="{BB962C8B-B14F-4D97-AF65-F5344CB8AC3E}">
        <p14:creationId xmlns:p14="http://schemas.microsoft.com/office/powerpoint/2010/main" val="157718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66725"/>
            <a:ext cx="5961062" cy="3354388"/>
          </a:xfrm>
        </p:spPr>
      </p:sp>
      <p:sp>
        <p:nvSpPr>
          <p:cNvPr id="3" name="Notes Placeholder 2"/>
          <p:cNvSpPr>
            <a:spLocks noGrp="1"/>
          </p:cNvSpPr>
          <p:nvPr>
            <p:ph type="body" idx="1"/>
          </p:nvPr>
        </p:nvSpPr>
        <p:spPr>
          <a:xfrm>
            <a:off x="570043" y="4008216"/>
            <a:ext cx="5447030" cy="4941820"/>
          </a:xfrm>
        </p:spPr>
        <p:txBody>
          <a:bodyPr/>
          <a:lstStyle/>
          <a:p>
            <a:r>
              <a:rPr lang="en-US" dirty="0"/>
              <a:t>Remind them of our focus</a:t>
            </a:r>
            <a:endParaRPr lang="en-GB" dirty="0"/>
          </a:p>
        </p:txBody>
      </p:sp>
      <p:sp>
        <p:nvSpPr>
          <p:cNvPr id="4" name="Slide Number Placeholder 3"/>
          <p:cNvSpPr>
            <a:spLocks noGrp="1"/>
          </p:cNvSpPr>
          <p:nvPr>
            <p:ph type="sldNum" sz="quarter" idx="5"/>
          </p:nvPr>
        </p:nvSpPr>
        <p:spPr/>
        <p:txBody>
          <a:bodyPr/>
          <a:lstStyle/>
          <a:p>
            <a:fld id="{877CBD93-8787-4805-92E0-28F67ABC89EB}" type="slidenum">
              <a:rPr lang="en-GB" smtClean="0"/>
              <a:t>9</a:t>
            </a:fld>
            <a:endParaRPr lang="en-GB"/>
          </a:p>
        </p:txBody>
      </p:sp>
    </p:spTree>
    <p:extLst>
      <p:ext uri="{BB962C8B-B14F-4D97-AF65-F5344CB8AC3E}">
        <p14:creationId xmlns:p14="http://schemas.microsoft.com/office/powerpoint/2010/main" val="2680955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a:p>
        </p:txBody>
      </p:sp>
      <p:sp>
        <p:nvSpPr>
          <p:cNvPr id="4" name="Контейнер за номер на слайда 3"/>
          <p:cNvSpPr>
            <a:spLocks noGrp="1"/>
          </p:cNvSpPr>
          <p:nvPr>
            <p:ph type="sldNum" sz="quarter" idx="5"/>
          </p:nvPr>
        </p:nvSpPr>
        <p:spPr/>
        <p:txBody>
          <a:bodyPr/>
          <a:lstStyle/>
          <a:p>
            <a:pPr rtl="0"/>
            <a:fld id="{5E8C15C5-0688-5345-99FC-721E08AD15D5}" type="slidenum">
              <a:rPr lang="bg-BG" noProof="0" smtClean="0"/>
              <a:t>12</a:t>
            </a:fld>
            <a:endParaRPr lang="bg-BG" noProof="0"/>
          </a:p>
        </p:txBody>
      </p:sp>
    </p:spTree>
    <p:extLst>
      <p:ext uri="{BB962C8B-B14F-4D97-AF65-F5344CB8AC3E}">
        <p14:creationId xmlns:p14="http://schemas.microsoft.com/office/powerpoint/2010/main" val="373261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74FCD3-6DF2-EE43-807B-4B110F7895B1}" type="slidenum">
              <a:rPr lang="en-US" smtClean="0"/>
              <a:t>14</a:t>
            </a:fld>
            <a:endParaRPr lang="en-US"/>
          </a:p>
        </p:txBody>
      </p:sp>
    </p:spTree>
    <p:extLst>
      <p:ext uri="{BB962C8B-B14F-4D97-AF65-F5344CB8AC3E}">
        <p14:creationId xmlns:p14="http://schemas.microsoft.com/office/powerpoint/2010/main" val="409469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a:p>
        </p:txBody>
      </p:sp>
      <p:sp>
        <p:nvSpPr>
          <p:cNvPr id="4" name="Контейнер за номер на слайда 3"/>
          <p:cNvSpPr>
            <a:spLocks noGrp="1"/>
          </p:cNvSpPr>
          <p:nvPr>
            <p:ph type="sldNum" sz="quarter" idx="5"/>
          </p:nvPr>
        </p:nvSpPr>
        <p:spPr/>
        <p:txBody>
          <a:bodyPr/>
          <a:lstStyle/>
          <a:p>
            <a:pPr rtl="0"/>
            <a:fld id="{5E8C15C5-0688-5345-99FC-721E08AD15D5}" type="slidenum">
              <a:rPr lang="bg-BG" noProof="0" smtClean="0"/>
              <a:t>16</a:t>
            </a:fld>
            <a:endParaRPr lang="bg-BG" noProof="0"/>
          </a:p>
        </p:txBody>
      </p:sp>
    </p:spTree>
    <p:extLst>
      <p:ext uri="{BB962C8B-B14F-4D97-AF65-F5344CB8AC3E}">
        <p14:creationId xmlns:p14="http://schemas.microsoft.com/office/powerpoint/2010/main" val="375877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MC title 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CD8B-99B8-EA4A-880E-A6EB966D1DE2}"/>
              </a:ext>
            </a:extLst>
          </p:cNvPr>
          <p:cNvSpPr>
            <a:spLocks noGrp="1"/>
          </p:cNvSpPr>
          <p:nvPr>
            <p:ph type="title" hasCustomPrompt="1"/>
          </p:nvPr>
        </p:nvSpPr>
        <p:spPr>
          <a:xfrm>
            <a:off x="699212" y="3401633"/>
            <a:ext cx="7142682" cy="746085"/>
          </a:xfrm>
          <a:prstGeom prst="rect">
            <a:avLst/>
          </a:prstGeom>
        </p:spPr>
        <p:txBody>
          <a:bodyPr/>
          <a:lstStyle>
            <a:lvl1pPr algn="l">
              <a:defRPr sz="3200" b="0" i="0">
                <a:solidFill>
                  <a:schemeClr val="bg1"/>
                </a:solidFill>
                <a:latin typeface="Arial" panose="020B0604020202020204" pitchFamily="34" charset="0"/>
                <a:cs typeface="Arial" panose="020B0604020202020204" pitchFamily="34" charset="0"/>
              </a:defRPr>
            </a:lvl1pPr>
          </a:lstStyle>
          <a:p>
            <a:r>
              <a:rPr lang="en-US" dirty="0"/>
              <a:t>Title</a:t>
            </a:r>
          </a:p>
        </p:txBody>
      </p:sp>
      <p:sp>
        <p:nvSpPr>
          <p:cNvPr id="25" name="Text Placeholder 24">
            <a:extLst>
              <a:ext uri="{FF2B5EF4-FFF2-40B4-BE49-F238E27FC236}">
                <a16:creationId xmlns:a16="http://schemas.microsoft.com/office/drawing/2014/main" id="{B769E758-C33B-FA4F-9D9C-0925E9554682}"/>
              </a:ext>
            </a:extLst>
          </p:cNvPr>
          <p:cNvSpPr>
            <a:spLocks noGrp="1"/>
          </p:cNvSpPr>
          <p:nvPr>
            <p:ph type="body" sz="quarter" idx="10" hasCustomPrompt="1"/>
          </p:nvPr>
        </p:nvSpPr>
        <p:spPr>
          <a:xfrm>
            <a:off x="699212" y="4147719"/>
            <a:ext cx="2961447" cy="416966"/>
          </a:xfrm>
          <a:prstGeom prst="rect">
            <a:avLst/>
          </a:prstGeom>
        </p:spPr>
        <p:txBody>
          <a:bodyPr/>
          <a:lstStyle>
            <a:lvl1pPr marL="0" indent="0" algn="l">
              <a:buFontTx/>
              <a:buNone/>
              <a:defRPr sz="2400">
                <a:solidFill>
                  <a:srgbClr val="9ADADA"/>
                </a:solidFill>
                <a:latin typeface="Arial" panose="020B0604020202020204" pitchFamily="34" charset="0"/>
                <a:cs typeface="Arial" panose="020B0604020202020204" pitchFamily="34" charset="0"/>
              </a:defRPr>
            </a:lvl1pPr>
          </a:lstStyle>
          <a:p>
            <a:pPr lvl="0"/>
            <a:r>
              <a:rPr lang="en-US" dirty="0"/>
              <a:t>Name</a:t>
            </a:r>
          </a:p>
        </p:txBody>
      </p:sp>
      <p:sp>
        <p:nvSpPr>
          <p:cNvPr id="26" name="Text Placeholder 24">
            <a:extLst>
              <a:ext uri="{FF2B5EF4-FFF2-40B4-BE49-F238E27FC236}">
                <a16:creationId xmlns:a16="http://schemas.microsoft.com/office/drawing/2014/main" id="{B06A50D8-FA65-E547-9774-48E8898E97B0}"/>
              </a:ext>
            </a:extLst>
          </p:cNvPr>
          <p:cNvSpPr>
            <a:spLocks noGrp="1"/>
          </p:cNvSpPr>
          <p:nvPr>
            <p:ph type="body" sz="quarter" idx="11" hasCustomPrompt="1"/>
          </p:nvPr>
        </p:nvSpPr>
        <p:spPr>
          <a:xfrm>
            <a:off x="699211" y="4564685"/>
            <a:ext cx="2961447" cy="536575"/>
          </a:xfrm>
          <a:prstGeom prst="rect">
            <a:avLst/>
          </a:prstGeom>
        </p:spPr>
        <p:txBody>
          <a:bodyPr/>
          <a:lstStyle>
            <a:lvl1pPr marL="0" indent="0" algn="l">
              <a:buFontTx/>
              <a:buNone/>
              <a:defRPr sz="2000">
                <a:solidFill>
                  <a:schemeClr val="bg1"/>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79688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Само заглавие">
    <p:bg>
      <p:bgRef idx="1003">
        <a:schemeClr val="bg2"/>
      </p:bgRef>
    </p:bg>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rtlCol="0"/>
          <a:lstStyle/>
          <a:p>
            <a:pPr rtl="0"/>
            <a:endParaRPr lang="bg-BG" noProof="0" dirty="0"/>
          </a:p>
        </p:txBody>
      </p:sp>
      <p:sp>
        <p:nvSpPr>
          <p:cNvPr id="3" name="Контейнер за дата 2"/>
          <p:cNvSpPr>
            <a:spLocks noGrp="1"/>
          </p:cNvSpPr>
          <p:nvPr>
            <p:ph type="dt" sz="half" idx="10"/>
          </p:nvPr>
        </p:nvSpPr>
        <p:spPr/>
        <p:txBody>
          <a:bodyPr rtlCol="0"/>
          <a:lstStyle/>
          <a:p>
            <a:pPr rtl="0"/>
            <a:endParaRPr lang="bg-BG" noProof="0" dirty="0"/>
          </a:p>
        </p:txBody>
      </p:sp>
      <p:sp>
        <p:nvSpPr>
          <p:cNvPr id="4" name="Контейнер за долен колонтитул 3"/>
          <p:cNvSpPr>
            <a:spLocks noGrp="1"/>
          </p:cNvSpPr>
          <p:nvPr>
            <p:ph type="ftr" sz="quarter" idx="11"/>
          </p:nvPr>
        </p:nvSpPr>
        <p:spPr/>
        <p:txBody>
          <a:bodyPr rtlCol="0"/>
          <a:lstStyle/>
          <a:p>
            <a:pPr rtl="0"/>
            <a:endParaRPr lang="bg-BG" noProof="0" dirty="0"/>
          </a:p>
        </p:txBody>
      </p:sp>
      <p:sp>
        <p:nvSpPr>
          <p:cNvPr id="5" name="Контейнер за номер на слайд 4"/>
          <p:cNvSpPr>
            <a:spLocks noGrp="1"/>
          </p:cNvSpPr>
          <p:nvPr>
            <p:ph type="sldNum" sz="quarter" idx="12"/>
          </p:nvPr>
        </p:nvSpPr>
        <p:spPr/>
        <p:txBody>
          <a:bodyPr rtlCol="0"/>
          <a:lstStyle/>
          <a:p>
            <a:pPr rtl="0"/>
            <a:fld id="{D57F1E4F-1CFF-5643-939E-217C01CDF565}" type="slidenum">
              <a:rPr lang="bg-BG" noProof="0" smtClean="0"/>
              <a:pPr rtl="0"/>
              <a:t>‹#›</a:t>
            </a:fld>
            <a:endParaRPr lang="bg-BG" noProof="0"/>
          </a:p>
        </p:txBody>
      </p:sp>
    </p:spTree>
    <p:extLst>
      <p:ext uri="{BB962C8B-B14F-4D97-AF65-F5344CB8AC3E}">
        <p14:creationId xmlns:p14="http://schemas.microsoft.com/office/powerpoint/2010/main" val="43933428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rtlCol="0"/>
          <a:lstStyle/>
          <a:p>
            <a:pPr rtl="0"/>
            <a:endParaRPr lang="bg-BG" noProof="0" dirty="0"/>
          </a:p>
        </p:txBody>
      </p:sp>
      <p:sp>
        <p:nvSpPr>
          <p:cNvPr id="3" name="Контейнер на съдържание 2"/>
          <p:cNvSpPr>
            <a:spLocks noGrp="1"/>
          </p:cNvSpPr>
          <p:nvPr>
            <p:ph idx="1"/>
          </p:nvPr>
        </p:nvSpPr>
        <p:spPr/>
        <p:txBody>
          <a:bodyPr rtlCol="0" anchor="ctr"/>
          <a:lstStyle/>
          <a:p>
            <a:pPr lvl="0" rtl="0"/>
            <a:endParaRPr lang="bg-BG" noProof="0" dirty="0"/>
          </a:p>
        </p:txBody>
      </p:sp>
      <p:sp>
        <p:nvSpPr>
          <p:cNvPr id="4" name="Контейнер за дата 3"/>
          <p:cNvSpPr>
            <a:spLocks noGrp="1"/>
          </p:cNvSpPr>
          <p:nvPr>
            <p:ph type="dt" sz="half" idx="10"/>
          </p:nvPr>
        </p:nvSpPr>
        <p:spPr/>
        <p:txBody>
          <a:bodyPr rtlCol="0"/>
          <a:lstStyle/>
          <a:p>
            <a:pPr rtl="0"/>
            <a:fld id="{E5FB15A8-AC22-4B95-9709-C9AED781CC9B}" type="datetime1">
              <a:rPr lang="bg-BG" noProof="0" smtClean="0"/>
              <a:t>12.12.22 г.</a:t>
            </a:fld>
            <a:endParaRPr lang="bg-BG" noProof="0" dirty="0"/>
          </a:p>
        </p:txBody>
      </p:sp>
      <p:sp>
        <p:nvSpPr>
          <p:cNvPr id="5" name="Контейнер за долен колонтитул 4"/>
          <p:cNvSpPr>
            <a:spLocks noGrp="1"/>
          </p:cNvSpPr>
          <p:nvPr>
            <p:ph type="ftr" sz="quarter" idx="11"/>
          </p:nvPr>
        </p:nvSpPr>
        <p:spPr/>
        <p:txBody>
          <a:bodyPr rtlCol="0"/>
          <a:lstStyle/>
          <a:p>
            <a:pPr rtl="0"/>
            <a:endParaRPr lang="bg-BG" noProof="0" dirty="0"/>
          </a:p>
        </p:txBody>
      </p:sp>
      <p:sp>
        <p:nvSpPr>
          <p:cNvPr id="6" name="Контейнер за номер на слайд 5"/>
          <p:cNvSpPr>
            <a:spLocks noGrp="1"/>
          </p:cNvSpPr>
          <p:nvPr>
            <p:ph type="sldNum" sz="quarter" idx="12"/>
          </p:nvPr>
        </p:nvSpPr>
        <p:spPr/>
        <p:txBody>
          <a:bodyPr rtlCol="0"/>
          <a:lstStyle/>
          <a:p>
            <a:pPr rtl="0"/>
            <a:fld id="{D57F1E4F-1CFF-5643-939E-217C01CDF565}" type="slidenum">
              <a:rPr lang="bg-BG" noProof="0" smtClean="0"/>
              <a:pPr rtl="0"/>
              <a:t>‹#›</a:t>
            </a:fld>
            <a:endParaRPr lang="bg-BG" noProof="0"/>
          </a:p>
        </p:txBody>
      </p:sp>
    </p:spTree>
    <p:extLst>
      <p:ext uri="{BB962C8B-B14F-4D97-AF65-F5344CB8AC3E}">
        <p14:creationId xmlns:p14="http://schemas.microsoft.com/office/powerpoint/2010/main" val="441255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hasCustomPrompt="1"/>
          </p:nvPr>
        </p:nvSpPr>
        <p:spPr/>
        <p:txBody>
          <a:bodyPr rtlCol="0"/>
          <a:lstStyle/>
          <a:p>
            <a:pPr rtl="0"/>
            <a:r>
              <a:rPr lang="bg-BG" noProof="0"/>
              <a:t>Щракнете, за да редактирате стила на заглавието в образеца</a:t>
            </a:r>
          </a:p>
        </p:txBody>
      </p:sp>
      <p:sp>
        <p:nvSpPr>
          <p:cNvPr id="3" name="Контейнер на съдържание 2"/>
          <p:cNvSpPr>
            <a:spLocks noGrp="1"/>
          </p:cNvSpPr>
          <p:nvPr>
            <p:ph sz="half" idx="1" hasCustomPrompt="1"/>
          </p:nvPr>
        </p:nvSpPr>
        <p:spPr>
          <a:xfrm>
            <a:off x="1141412" y="2666999"/>
            <a:ext cx="4876800" cy="3124201"/>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bg-BG" noProof="0"/>
              <a:t>Редактиране на стиловете на текста на образеца</a:t>
            </a:r>
          </a:p>
          <a:p>
            <a:pPr lvl="1" rtl="0"/>
            <a:r>
              <a:rPr lang="bg-BG" noProof="0"/>
              <a:t>Второ ниво</a:t>
            </a:r>
          </a:p>
          <a:p>
            <a:pPr lvl="2" rtl="0"/>
            <a:r>
              <a:rPr lang="bg-BG" noProof="0"/>
              <a:t>Трето ниво</a:t>
            </a:r>
          </a:p>
          <a:p>
            <a:pPr lvl="3" rtl="0"/>
            <a:r>
              <a:rPr lang="bg-BG" noProof="0"/>
              <a:t>Четвърто ниво</a:t>
            </a:r>
          </a:p>
          <a:p>
            <a:pPr lvl="4" rtl="0"/>
            <a:r>
              <a:rPr lang="bg-BG" noProof="0"/>
              <a:t>Пето ниво</a:t>
            </a:r>
          </a:p>
        </p:txBody>
      </p:sp>
      <p:sp>
        <p:nvSpPr>
          <p:cNvPr id="4" name="Контейнер на съдържание 3"/>
          <p:cNvSpPr>
            <a:spLocks noGrp="1"/>
          </p:cNvSpPr>
          <p:nvPr>
            <p:ph sz="half" idx="2" hasCustomPrompt="1"/>
          </p:nvPr>
        </p:nvSpPr>
        <p:spPr>
          <a:xfrm>
            <a:off x="6170612" y="2667000"/>
            <a:ext cx="4876800" cy="312420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bg-BG" noProof="0"/>
              <a:t>Редактиране на стиловете на текста на образеца</a:t>
            </a:r>
          </a:p>
          <a:p>
            <a:pPr lvl="1" rtl="0"/>
            <a:r>
              <a:rPr lang="bg-BG" noProof="0"/>
              <a:t>Второ ниво</a:t>
            </a:r>
          </a:p>
          <a:p>
            <a:pPr lvl="2" rtl="0"/>
            <a:r>
              <a:rPr lang="bg-BG" noProof="0"/>
              <a:t>Трето ниво</a:t>
            </a:r>
          </a:p>
          <a:p>
            <a:pPr lvl="3" rtl="0"/>
            <a:r>
              <a:rPr lang="bg-BG" noProof="0"/>
              <a:t>Четвърто ниво</a:t>
            </a:r>
          </a:p>
          <a:p>
            <a:pPr lvl="4" rtl="0"/>
            <a:r>
              <a:rPr lang="bg-BG" noProof="0"/>
              <a:t>Пето ниво</a:t>
            </a:r>
          </a:p>
        </p:txBody>
      </p:sp>
      <p:sp>
        <p:nvSpPr>
          <p:cNvPr id="5" name="Контейнер за дата 4"/>
          <p:cNvSpPr>
            <a:spLocks noGrp="1"/>
          </p:cNvSpPr>
          <p:nvPr>
            <p:ph type="dt" sz="half" idx="10"/>
          </p:nvPr>
        </p:nvSpPr>
        <p:spPr/>
        <p:txBody>
          <a:bodyPr rtlCol="0"/>
          <a:lstStyle/>
          <a:p>
            <a:pPr rtl="0"/>
            <a:fld id="{CD7E230B-1F42-4FD1-9B30-C2C41217E6E3}" type="datetime1">
              <a:rPr lang="bg-BG" noProof="0" smtClean="0"/>
              <a:t>12.12.22 г.</a:t>
            </a:fld>
            <a:endParaRPr lang="bg-BG" noProof="0"/>
          </a:p>
        </p:txBody>
      </p:sp>
      <p:sp>
        <p:nvSpPr>
          <p:cNvPr id="6" name="Контейнер за долен колонтитул 5"/>
          <p:cNvSpPr>
            <a:spLocks noGrp="1"/>
          </p:cNvSpPr>
          <p:nvPr>
            <p:ph type="ftr" sz="quarter" idx="11"/>
          </p:nvPr>
        </p:nvSpPr>
        <p:spPr/>
        <p:txBody>
          <a:bodyPr rtlCol="0"/>
          <a:lstStyle/>
          <a:p>
            <a:pPr rtl="0"/>
            <a:endParaRPr lang="bg-BG" noProof="0"/>
          </a:p>
        </p:txBody>
      </p:sp>
      <p:sp>
        <p:nvSpPr>
          <p:cNvPr id="7" name="Контейнер за номер на слайд 6"/>
          <p:cNvSpPr>
            <a:spLocks noGrp="1"/>
          </p:cNvSpPr>
          <p:nvPr>
            <p:ph type="sldNum" sz="quarter" idx="12"/>
          </p:nvPr>
        </p:nvSpPr>
        <p:spPr/>
        <p:txBody>
          <a:bodyPr rtlCol="0"/>
          <a:lstStyle/>
          <a:p>
            <a:pPr rtl="0"/>
            <a:fld id="{D57F1E4F-1CFF-5643-939E-217C01CDF565}" type="slidenum">
              <a:rPr lang="bg-BG" noProof="0" smtClean="0"/>
              <a:pPr rtl="0"/>
              <a:t>‹#›</a:t>
            </a:fld>
            <a:endParaRPr lang="bg-BG" noProof="0"/>
          </a:p>
        </p:txBody>
      </p:sp>
    </p:spTree>
    <p:extLst>
      <p:ext uri="{BB962C8B-B14F-4D97-AF65-F5344CB8AC3E}">
        <p14:creationId xmlns:p14="http://schemas.microsoft.com/office/powerpoint/2010/main" val="395968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MC Break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CD8B-99B8-EA4A-880E-A6EB966D1DE2}"/>
              </a:ext>
            </a:extLst>
          </p:cNvPr>
          <p:cNvSpPr>
            <a:spLocks noGrp="1"/>
          </p:cNvSpPr>
          <p:nvPr>
            <p:ph type="title" hasCustomPrompt="1"/>
          </p:nvPr>
        </p:nvSpPr>
        <p:spPr>
          <a:xfrm>
            <a:off x="699212" y="3269960"/>
            <a:ext cx="7142682" cy="621727"/>
          </a:xfrm>
          <a:prstGeom prst="rect">
            <a:avLst/>
          </a:prstGeom>
        </p:spPr>
        <p:txBody>
          <a:bodyPr/>
          <a:lstStyle>
            <a:lvl1pPr algn="l">
              <a:defRPr sz="2800" b="0" i="0">
                <a:solidFill>
                  <a:schemeClr val="bg1"/>
                </a:solidFill>
                <a:latin typeface="Arial" panose="020B0604020202020204" pitchFamily="34" charset="0"/>
                <a:cs typeface="Arial" panose="020B0604020202020204" pitchFamily="34" charset="0"/>
              </a:defRPr>
            </a:lvl1pPr>
          </a:lstStyle>
          <a:p>
            <a:r>
              <a:rPr lang="en-US" dirty="0"/>
              <a:t>Breaker page title</a:t>
            </a:r>
          </a:p>
        </p:txBody>
      </p:sp>
      <p:sp>
        <p:nvSpPr>
          <p:cNvPr id="25" name="Text Placeholder 24">
            <a:extLst>
              <a:ext uri="{FF2B5EF4-FFF2-40B4-BE49-F238E27FC236}">
                <a16:creationId xmlns:a16="http://schemas.microsoft.com/office/drawing/2014/main" id="{B769E758-C33B-FA4F-9D9C-0925E9554682}"/>
              </a:ext>
            </a:extLst>
          </p:cNvPr>
          <p:cNvSpPr>
            <a:spLocks noGrp="1"/>
          </p:cNvSpPr>
          <p:nvPr>
            <p:ph type="body" sz="quarter" idx="10" hasCustomPrompt="1"/>
          </p:nvPr>
        </p:nvSpPr>
        <p:spPr>
          <a:xfrm>
            <a:off x="699212" y="3891687"/>
            <a:ext cx="2961447" cy="416966"/>
          </a:xfrm>
          <a:prstGeom prst="rect">
            <a:avLst/>
          </a:prstGeom>
        </p:spPr>
        <p:txBody>
          <a:bodyPr/>
          <a:lstStyle>
            <a:lvl1pPr marL="0" indent="0" algn="l">
              <a:buFontTx/>
              <a:buNone/>
              <a:defRPr sz="2400">
                <a:solidFill>
                  <a:srgbClr val="9ADADA"/>
                </a:solidFill>
                <a:latin typeface="Arial" panose="020B0604020202020204" pitchFamily="34" charset="0"/>
                <a:cs typeface="Arial" panose="020B0604020202020204" pitchFamily="34" charset="0"/>
              </a:defRPr>
            </a:lvl1pPr>
          </a:lstStyle>
          <a:p>
            <a:pPr lvl="0"/>
            <a:r>
              <a:rPr lang="en-US" dirty="0"/>
              <a:t>Breaker sub title</a:t>
            </a:r>
          </a:p>
        </p:txBody>
      </p:sp>
    </p:spTree>
    <p:extLst>
      <p:ext uri="{BB962C8B-B14F-4D97-AF65-F5344CB8AC3E}">
        <p14:creationId xmlns:p14="http://schemas.microsoft.com/office/powerpoint/2010/main" val="274794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 full fram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B635C-E7EE-7C4F-9028-5F96A4F8C77E}"/>
              </a:ext>
            </a:extLst>
          </p:cNvPr>
          <p:cNvPicPr>
            <a:picLocks noChangeAspect="1"/>
          </p:cNvPicPr>
          <p:nvPr userDrawn="1"/>
        </p:nvPicPr>
        <p:blipFill>
          <a:blip r:embed="rId2"/>
          <a:stretch>
            <a:fillRect/>
          </a:stretch>
        </p:blipFill>
        <p:spPr>
          <a:xfrm>
            <a:off x="133350" y="1155700"/>
            <a:ext cx="11925300" cy="5435600"/>
          </a:xfrm>
          <a:prstGeom prst="rect">
            <a:avLst/>
          </a:prstGeom>
        </p:spPr>
      </p:pic>
      <p:sp>
        <p:nvSpPr>
          <p:cNvPr id="4" name="Content Placeholder 3">
            <a:extLst>
              <a:ext uri="{FF2B5EF4-FFF2-40B4-BE49-F238E27FC236}">
                <a16:creationId xmlns:a16="http://schemas.microsoft.com/office/drawing/2014/main" id="{85325759-0FDB-B54E-94C3-079399A0247A}"/>
              </a:ext>
            </a:extLst>
          </p:cNvPr>
          <p:cNvSpPr>
            <a:spLocks noGrp="1"/>
          </p:cNvSpPr>
          <p:nvPr>
            <p:ph sz="quarter" idx="11"/>
          </p:nvPr>
        </p:nvSpPr>
        <p:spPr>
          <a:xfrm>
            <a:off x="742982" y="1682049"/>
            <a:ext cx="10648032" cy="4855277"/>
          </a:xfrm>
          <a:prstGeom prst="rect">
            <a:avLst/>
          </a:prstGeom>
        </p:spPr>
        <p:txBody>
          <a:bodyPr/>
          <a:lstStyle>
            <a:lvl1pPr>
              <a:buClr>
                <a:srgbClr val="6A1F75"/>
              </a:buClr>
              <a:defRPr sz="2000">
                <a:solidFill>
                  <a:srgbClr val="1D252C"/>
                </a:solidFill>
                <a:latin typeface="Arial" panose="020B0604020202020204" pitchFamily="34" charset="0"/>
                <a:cs typeface="Arial" panose="020B0604020202020204" pitchFamily="34" charset="0"/>
              </a:defRPr>
            </a:lvl1pPr>
            <a:lvl2pPr>
              <a:buClr>
                <a:srgbClr val="6A1F75"/>
              </a:buClr>
              <a:defRPr sz="1800">
                <a:solidFill>
                  <a:srgbClr val="1D252C"/>
                </a:solidFill>
                <a:latin typeface="Arial" panose="020B0604020202020204" pitchFamily="34" charset="0"/>
                <a:cs typeface="Arial" panose="020B0604020202020204" pitchFamily="34" charset="0"/>
              </a:defRPr>
            </a:lvl2pPr>
            <a:lvl3pPr marL="1143000" indent="-228600">
              <a:buClr>
                <a:srgbClr val="6A1F75"/>
              </a:buClr>
              <a:buFont typeface="System Font"/>
              <a:buChar char="-"/>
              <a:defRPr sz="1600">
                <a:solidFill>
                  <a:srgbClr val="1D252C"/>
                </a:solidFill>
                <a:latin typeface="Arial" panose="020B0604020202020204" pitchFamily="34" charset="0"/>
                <a:cs typeface="Arial" panose="020B0604020202020204" pitchFamily="34" charset="0"/>
              </a:defRPr>
            </a:lvl3pPr>
            <a:lvl4pPr marL="1600200" indent="-228600">
              <a:buClr>
                <a:srgbClr val="6A1F75"/>
              </a:buClr>
              <a:buFont typeface="System Font"/>
              <a:buChar char="-"/>
              <a:defRPr sz="1400">
                <a:solidFill>
                  <a:srgbClr val="1D252C"/>
                </a:solidFill>
                <a:latin typeface="Arial" panose="020B0604020202020204" pitchFamily="34" charset="0"/>
                <a:cs typeface="Arial" panose="020B0604020202020204" pitchFamily="34" charset="0"/>
              </a:defRPr>
            </a:lvl4pPr>
            <a:lvl5pPr>
              <a:defRPr>
                <a:solidFill>
                  <a:srgbClr val="303E48"/>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Title Placeholder 1">
            <a:extLst>
              <a:ext uri="{FF2B5EF4-FFF2-40B4-BE49-F238E27FC236}">
                <a16:creationId xmlns:a16="http://schemas.microsoft.com/office/drawing/2014/main" id="{CBDA59DA-386B-9D4B-A50D-1710A581BB9F}"/>
              </a:ext>
            </a:extLst>
          </p:cNvPr>
          <p:cNvSpPr>
            <a:spLocks noGrp="1"/>
          </p:cNvSpPr>
          <p:nvPr>
            <p:ph type="title"/>
          </p:nvPr>
        </p:nvSpPr>
        <p:spPr>
          <a:xfrm>
            <a:off x="637451" y="320674"/>
            <a:ext cx="8464019" cy="593725"/>
          </a:xfrm>
          <a:prstGeom prst="rect">
            <a:avLst/>
          </a:prstGeom>
        </p:spPr>
        <p:txBody>
          <a:bodyPr vert="horz" lIns="91440" tIns="45720" rIns="91440" bIns="45720" rtlCol="0" anchor="ctr">
            <a:normAutofit/>
          </a:bodyPr>
          <a:lstStyle/>
          <a:p>
            <a:r>
              <a:rPr lang="en-US" dirty="0"/>
              <a:t>Title – blank slide</a:t>
            </a:r>
          </a:p>
        </p:txBody>
      </p:sp>
    </p:spTree>
    <p:extLst>
      <p:ext uri="{BB962C8B-B14F-4D97-AF65-F5344CB8AC3E}">
        <p14:creationId xmlns:p14="http://schemas.microsoft.com/office/powerpoint/2010/main" val="136720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 half fram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A26FE9-365E-7540-8133-5534837A0BE8}"/>
              </a:ext>
            </a:extLst>
          </p:cNvPr>
          <p:cNvPicPr>
            <a:picLocks noChangeAspect="1"/>
          </p:cNvPicPr>
          <p:nvPr userDrawn="1"/>
        </p:nvPicPr>
        <p:blipFill>
          <a:blip r:embed="rId2"/>
          <a:stretch>
            <a:fillRect/>
          </a:stretch>
        </p:blipFill>
        <p:spPr>
          <a:xfrm>
            <a:off x="4597252" y="1340736"/>
            <a:ext cx="7505700" cy="5168900"/>
          </a:xfrm>
          <a:prstGeom prst="rect">
            <a:avLst/>
          </a:prstGeom>
        </p:spPr>
      </p:pic>
      <p:sp>
        <p:nvSpPr>
          <p:cNvPr id="6" name="Content Placeholder 3">
            <a:extLst>
              <a:ext uri="{FF2B5EF4-FFF2-40B4-BE49-F238E27FC236}">
                <a16:creationId xmlns:a16="http://schemas.microsoft.com/office/drawing/2014/main" id="{523ED073-0277-B44F-96C0-44D597193F29}"/>
              </a:ext>
            </a:extLst>
          </p:cNvPr>
          <p:cNvSpPr>
            <a:spLocks noGrp="1"/>
          </p:cNvSpPr>
          <p:nvPr>
            <p:ph sz="quarter" idx="13"/>
          </p:nvPr>
        </p:nvSpPr>
        <p:spPr>
          <a:xfrm>
            <a:off x="5316278" y="1928037"/>
            <a:ext cx="6237769" cy="4323908"/>
          </a:xfrm>
          <a:prstGeom prst="rect">
            <a:avLst/>
          </a:prstGeom>
        </p:spPr>
        <p:txBody>
          <a:bodyPr/>
          <a:lstStyle>
            <a:lvl1pPr marL="0" indent="0">
              <a:buClr>
                <a:srgbClr val="00A5C3"/>
              </a:buClr>
              <a:buNone/>
              <a:defRPr sz="2000">
                <a:solidFill>
                  <a:srgbClr val="303E48"/>
                </a:solidFill>
                <a:latin typeface="Arial" panose="020B0604020202020204" pitchFamily="34" charset="0"/>
                <a:cs typeface="Arial" panose="020B0604020202020204" pitchFamily="34" charset="0"/>
              </a:defRPr>
            </a:lvl1pPr>
            <a:lvl2pPr>
              <a:buClr>
                <a:srgbClr val="00A5C3"/>
              </a:buClr>
              <a:defRPr sz="1800">
                <a:solidFill>
                  <a:srgbClr val="303E48"/>
                </a:solidFill>
                <a:latin typeface="Arial" panose="020B0604020202020204" pitchFamily="34" charset="0"/>
                <a:cs typeface="Arial" panose="020B0604020202020204" pitchFamily="34" charset="0"/>
              </a:defRPr>
            </a:lvl2pPr>
            <a:lvl3pPr marL="1143000" indent="-228600">
              <a:buClr>
                <a:srgbClr val="00A5C3"/>
              </a:buClr>
              <a:buFont typeface="System Font"/>
              <a:buChar char="-"/>
              <a:defRPr sz="1600">
                <a:solidFill>
                  <a:srgbClr val="303E48"/>
                </a:solidFill>
                <a:latin typeface="Arial" panose="020B0604020202020204" pitchFamily="34" charset="0"/>
                <a:cs typeface="Arial" panose="020B0604020202020204" pitchFamily="34" charset="0"/>
              </a:defRPr>
            </a:lvl3pPr>
            <a:lvl4pPr marL="1600200" indent="-228600">
              <a:buClr>
                <a:srgbClr val="00A5C3"/>
              </a:buClr>
              <a:buFont typeface="System Font"/>
              <a:buChar char="-"/>
              <a:defRPr sz="1400">
                <a:solidFill>
                  <a:srgbClr val="303E48"/>
                </a:solidFill>
                <a:latin typeface="Arial" panose="020B0604020202020204" pitchFamily="34" charset="0"/>
                <a:cs typeface="Arial" panose="020B0604020202020204" pitchFamily="34" charset="0"/>
              </a:defRPr>
            </a:lvl4pPr>
            <a:lvl5pPr>
              <a:defRPr>
                <a:solidFill>
                  <a:srgbClr val="303E48"/>
                </a:solidFill>
                <a:latin typeface="Arial" panose="020B0604020202020204" pitchFamily="34" charset="0"/>
                <a:cs typeface="Arial" panose="020B0604020202020204" pitchFamily="34" charset="0"/>
              </a:defRPr>
            </a:lvl5pPr>
          </a:lstStyle>
          <a:p>
            <a:pPr lvl="0"/>
            <a:endParaRPr lang="en-US" dirty="0"/>
          </a:p>
        </p:txBody>
      </p:sp>
      <p:sp>
        <p:nvSpPr>
          <p:cNvPr id="8" name="Title Placeholder 1">
            <a:extLst>
              <a:ext uri="{FF2B5EF4-FFF2-40B4-BE49-F238E27FC236}">
                <a16:creationId xmlns:a16="http://schemas.microsoft.com/office/drawing/2014/main" id="{8E422F03-758C-8148-B34D-AFB3CF4FEC3A}"/>
              </a:ext>
            </a:extLst>
          </p:cNvPr>
          <p:cNvSpPr>
            <a:spLocks noGrp="1"/>
          </p:cNvSpPr>
          <p:nvPr>
            <p:ph type="title"/>
          </p:nvPr>
        </p:nvSpPr>
        <p:spPr>
          <a:xfrm>
            <a:off x="637452" y="320674"/>
            <a:ext cx="8534902" cy="593725"/>
          </a:xfrm>
          <a:prstGeom prst="rect">
            <a:avLst/>
          </a:prstGeom>
        </p:spPr>
        <p:txBody>
          <a:bodyPr vert="horz" lIns="91440" tIns="45720" rIns="91440" bIns="45720" rtlCol="0" anchor="ctr">
            <a:normAutofit/>
          </a:bodyPr>
          <a:lstStyle/>
          <a:p>
            <a:r>
              <a:rPr lang="en-US" dirty="0"/>
              <a:t>Title – blank slide</a:t>
            </a:r>
          </a:p>
        </p:txBody>
      </p:sp>
      <p:sp>
        <p:nvSpPr>
          <p:cNvPr id="9" name="Content Placeholder 3">
            <a:extLst>
              <a:ext uri="{FF2B5EF4-FFF2-40B4-BE49-F238E27FC236}">
                <a16:creationId xmlns:a16="http://schemas.microsoft.com/office/drawing/2014/main" id="{78C53A1D-E6B2-4F44-84F8-23DA1E4F94CF}"/>
              </a:ext>
            </a:extLst>
          </p:cNvPr>
          <p:cNvSpPr>
            <a:spLocks noGrp="1"/>
          </p:cNvSpPr>
          <p:nvPr>
            <p:ph sz="quarter" idx="11"/>
          </p:nvPr>
        </p:nvSpPr>
        <p:spPr>
          <a:xfrm>
            <a:off x="742982" y="1682049"/>
            <a:ext cx="3854270" cy="4855277"/>
          </a:xfrm>
          <a:prstGeom prst="rect">
            <a:avLst/>
          </a:prstGeom>
        </p:spPr>
        <p:txBody>
          <a:bodyPr/>
          <a:lstStyle>
            <a:lvl1pPr>
              <a:buClr>
                <a:srgbClr val="6A1F75"/>
              </a:buClr>
              <a:defRPr sz="2000">
                <a:solidFill>
                  <a:srgbClr val="1D252C"/>
                </a:solidFill>
                <a:latin typeface="Arial" panose="020B0604020202020204" pitchFamily="34" charset="0"/>
                <a:cs typeface="Arial" panose="020B0604020202020204" pitchFamily="34" charset="0"/>
              </a:defRPr>
            </a:lvl1pPr>
            <a:lvl2pPr>
              <a:buClr>
                <a:srgbClr val="6A1F75"/>
              </a:buClr>
              <a:defRPr sz="1800">
                <a:solidFill>
                  <a:srgbClr val="1D252C"/>
                </a:solidFill>
                <a:latin typeface="Arial" panose="020B0604020202020204" pitchFamily="34" charset="0"/>
                <a:cs typeface="Arial" panose="020B0604020202020204" pitchFamily="34" charset="0"/>
              </a:defRPr>
            </a:lvl2pPr>
            <a:lvl3pPr marL="1143000" indent="-228600">
              <a:buClr>
                <a:srgbClr val="6A1F75"/>
              </a:buClr>
              <a:buFont typeface="System Font"/>
              <a:buChar char="-"/>
              <a:defRPr sz="1600">
                <a:solidFill>
                  <a:srgbClr val="1D252C"/>
                </a:solidFill>
                <a:latin typeface="Arial" panose="020B0604020202020204" pitchFamily="34" charset="0"/>
                <a:cs typeface="Arial" panose="020B0604020202020204" pitchFamily="34" charset="0"/>
              </a:defRPr>
            </a:lvl3pPr>
            <a:lvl4pPr marL="1600200" indent="-228600">
              <a:buClr>
                <a:srgbClr val="6A1F75"/>
              </a:buClr>
              <a:buFont typeface="System Font"/>
              <a:buChar char="-"/>
              <a:defRPr sz="1400">
                <a:solidFill>
                  <a:srgbClr val="1D252C"/>
                </a:solidFill>
                <a:latin typeface="Arial" panose="020B0604020202020204" pitchFamily="34" charset="0"/>
                <a:cs typeface="Arial" panose="020B0604020202020204" pitchFamily="34" charset="0"/>
              </a:defRPr>
            </a:lvl4pPr>
            <a:lvl5pPr>
              <a:defRPr>
                <a:solidFill>
                  <a:srgbClr val="303E48"/>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9794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 medi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D68248-BD75-9A4E-83FD-1E30AE1475B0}"/>
              </a:ext>
            </a:extLst>
          </p:cNvPr>
          <p:cNvPicPr>
            <a:picLocks noChangeAspect="1"/>
          </p:cNvPicPr>
          <p:nvPr userDrawn="1"/>
        </p:nvPicPr>
        <p:blipFill>
          <a:blip r:embed="rId2"/>
          <a:stretch>
            <a:fillRect/>
          </a:stretch>
        </p:blipFill>
        <p:spPr>
          <a:xfrm>
            <a:off x="708542" y="1531938"/>
            <a:ext cx="9626600" cy="5194300"/>
          </a:xfrm>
          <a:prstGeom prst="rect">
            <a:avLst/>
          </a:prstGeom>
        </p:spPr>
      </p:pic>
      <p:sp>
        <p:nvSpPr>
          <p:cNvPr id="9" name="Media Placeholder 8">
            <a:extLst>
              <a:ext uri="{FF2B5EF4-FFF2-40B4-BE49-F238E27FC236}">
                <a16:creationId xmlns:a16="http://schemas.microsoft.com/office/drawing/2014/main" id="{E876E9A5-AFBA-5846-B3E7-77474712E598}"/>
              </a:ext>
            </a:extLst>
          </p:cNvPr>
          <p:cNvSpPr>
            <a:spLocks noGrp="1"/>
          </p:cNvSpPr>
          <p:nvPr>
            <p:ph type="media" sz="quarter" idx="13"/>
          </p:nvPr>
        </p:nvSpPr>
        <p:spPr>
          <a:xfrm>
            <a:off x="1970567" y="1871330"/>
            <a:ext cx="8151628" cy="4486940"/>
          </a:xfrm>
          <a:prstGeom prst="rect">
            <a:avLst/>
          </a:prstGeom>
        </p:spPr>
        <p:txBody>
          <a:bodyPr/>
          <a:lstStyle>
            <a:lvl1pPr>
              <a:defRPr sz="2000">
                <a:solidFill>
                  <a:srgbClr val="1D252C"/>
                </a:solidFill>
                <a:latin typeface="Arial" panose="020B0604020202020204" pitchFamily="34" charset="0"/>
                <a:cs typeface="Arial" panose="020B0604020202020204" pitchFamily="34" charset="0"/>
              </a:defRPr>
            </a:lvl1pPr>
          </a:lstStyle>
          <a:p>
            <a:endParaRPr lang="en-US" dirty="0"/>
          </a:p>
        </p:txBody>
      </p:sp>
      <p:sp>
        <p:nvSpPr>
          <p:cNvPr id="5" name="Title Placeholder 1">
            <a:extLst>
              <a:ext uri="{FF2B5EF4-FFF2-40B4-BE49-F238E27FC236}">
                <a16:creationId xmlns:a16="http://schemas.microsoft.com/office/drawing/2014/main" id="{FDB6B045-D833-3244-B72F-8295B9A96D9D}"/>
              </a:ext>
            </a:extLst>
          </p:cNvPr>
          <p:cNvSpPr>
            <a:spLocks noGrp="1"/>
          </p:cNvSpPr>
          <p:nvPr>
            <p:ph type="title"/>
          </p:nvPr>
        </p:nvSpPr>
        <p:spPr>
          <a:xfrm>
            <a:off x="637451" y="320674"/>
            <a:ext cx="8541991" cy="593725"/>
          </a:xfrm>
          <a:prstGeom prst="rect">
            <a:avLst/>
          </a:prstGeom>
        </p:spPr>
        <p:txBody>
          <a:bodyPr vert="horz" lIns="91440" tIns="45720" rIns="91440" bIns="45720" rtlCol="0" anchor="ctr">
            <a:normAutofit/>
          </a:bodyPr>
          <a:lstStyle/>
          <a:p>
            <a:r>
              <a:rPr lang="en-US" dirty="0"/>
              <a:t>Title – blank slide</a:t>
            </a:r>
          </a:p>
        </p:txBody>
      </p:sp>
    </p:spTree>
    <p:extLst>
      <p:ext uri="{BB962C8B-B14F-4D97-AF65-F5344CB8AC3E}">
        <p14:creationId xmlns:p14="http://schemas.microsoft.com/office/powerpoint/2010/main" val="211614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 no fram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B6B045-D833-3244-B72F-8295B9A96D9D}"/>
              </a:ext>
            </a:extLst>
          </p:cNvPr>
          <p:cNvSpPr>
            <a:spLocks noGrp="1"/>
          </p:cNvSpPr>
          <p:nvPr>
            <p:ph type="title"/>
          </p:nvPr>
        </p:nvSpPr>
        <p:spPr>
          <a:xfrm>
            <a:off x="637451" y="320674"/>
            <a:ext cx="8464019" cy="593725"/>
          </a:xfrm>
          <a:prstGeom prst="rect">
            <a:avLst/>
          </a:prstGeom>
        </p:spPr>
        <p:txBody>
          <a:bodyPr vert="horz" lIns="91440" tIns="45720" rIns="91440" bIns="45720" rtlCol="0" anchor="ctr">
            <a:normAutofit/>
          </a:bodyPr>
          <a:lstStyle/>
          <a:p>
            <a:r>
              <a:rPr lang="en-US" dirty="0"/>
              <a:t>Title – blank slide</a:t>
            </a:r>
          </a:p>
        </p:txBody>
      </p:sp>
      <p:sp>
        <p:nvSpPr>
          <p:cNvPr id="7" name="Content Placeholder 3">
            <a:extLst>
              <a:ext uri="{FF2B5EF4-FFF2-40B4-BE49-F238E27FC236}">
                <a16:creationId xmlns:a16="http://schemas.microsoft.com/office/drawing/2014/main" id="{546A6BD5-05F6-2647-B57D-F1E309E3E675}"/>
              </a:ext>
            </a:extLst>
          </p:cNvPr>
          <p:cNvSpPr>
            <a:spLocks noGrp="1"/>
          </p:cNvSpPr>
          <p:nvPr>
            <p:ph sz="quarter" idx="11"/>
          </p:nvPr>
        </p:nvSpPr>
        <p:spPr>
          <a:xfrm>
            <a:off x="742981" y="1682049"/>
            <a:ext cx="11130041" cy="4855277"/>
          </a:xfrm>
          <a:prstGeom prst="rect">
            <a:avLst/>
          </a:prstGeom>
        </p:spPr>
        <p:txBody>
          <a:bodyPr/>
          <a:lstStyle>
            <a:lvl1pPr>
              <a:buClr>
                <a:srgbClr val="6A1F75"/>
              </a:buClr>
              <a:defRPr sz="2000">
                <a:solidFill>
                  <a:srgbClr val="1D252C"/>
                </a:solidFill>
                <a:latin typeface="Arial" panose="020B0604020202020204" pitchFamily="34" charset="0"/>
                <a:cs typeface="Arial" panose="020B0604020202020204" pitchFamily="34" charset="0"/>
              </a:defRPr>
            </a:lvl1pPr>
            <a:lvl2pPr>
              <a:buClr>
                <a:srgbClr val="6A1F75"/>
              </a:buClr>
              <a:defRPr sz="1800">
                <a:solidFill>
                  <a:srgbClr val="1D252C"/>
                </a:solidFill>
                <a:latin typeface="Arial" panose="020B0604020202020204" pitchFamily="34" charset="0"/>
                <a:cs typeface="Arial" panose="020B0604020202020204" pitchFamily="34" charset="0"/>
              </a:defRPr>
            </a:lvl2pPr>
            <a:lvl3pPr marL="1143000" indent="-228600">
              <a:buClr>
                <a:srgbClr val="6A1F75"/>
              </a:buClr>
              <a:buFont typeface="System Font"/>
              <a:buChar char="-"/>
              <a:defRPr sz="1600">
                <a:solidFill>
                  <a:srgbClr val="1D252C"/>
                </a:solidFill>
                <a:latin typeface="Arial" panose="020B0604020202020204" pitchFamily="34" charset="0"/>
                <a:cs typeface="Arial" panose="020B0604020202020204" pitchFamily="34" charset="0"/>
              </a:defRPr>
            </a:lvl3pPr>
            <a:lvl4pPr marL="1600200" indent="-228600">
              <a:buClr>
                <a:srgbClr val="6A1F75"/>
              </a:buClr>
              <a:buFont typeface="System Font"/>
              <a:buChar char="-"/>
              <a:defRPr sz="1400">
                <a:solidFill>
                  <a:srgbClr val="1D252C"/>
                </a:solidFill>
                <a:latin typeface="Arial" panose="020B0604020202020204" pitchFamily="34" charset="0"/>
                <a:cs typeface="Arial" panose="020B0604020202020204" pitchFamily="34" charset="0"/>
              </a:defRPr>
            </a:lvl4pPr>
            <a:lvl5pPr>
              <a:defRPr>
                <a:solidFill>
                  <a:srgbClr val="303E48"/>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6215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65D6-C8B7-457B-96D4-C133F9521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9E4539-C897-4F02-9BAC-D406F1C45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3A27A4-0BF8-4B3A-B6CE-88A889429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EA429-3297-4D08-9F2F-01EAD44A4B1A}"/>
              </a:ext>
            </a:extLst>
          </p:cNvPr>
          <p:cNvSpPr>
            <a:spLocks noGrp="1"/>
          </p:cNvSpPr>
          <p:nvPr>
            <p:ph type="dt" sz="half" idx="10"/>
          </p:nvPr>
        </p:nvSpPr>
        <p:spPr/>
        <p:txBody>
          <a:bodyPr/>
          <a:lstStyle/>
          <a:p>
            <a:fld id="{84707790-2C75-43CA-96E9-640381AC9F06}" type="datetimeFigureOut">
              <a:rPr lang="en-GB" smtClean="0"/>
              <a:t>12/12/2022</a:t>
            </a:fld>
            <a:endParaRPr lang="en-GB"/>
          </a:p>
        </p:txBody>
      </p:sp>
      <p:sp>
        <p:nvSpPr>
          <p:cNvPr id="6" name="Footer Placeholder 5">
            <a:extLst>
              <a:ext uri="{FF2B5EF4-FFF2-40B4-BE49-F238E27FC236}">
                <a16:creationId xmlns:a16="http://schemas.microsoft.com/office/drawing/2014/main" id="{666D5B61-D91A-4CCE-893D-7927E0BD60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58DC26-F8C9-4D7A-A135-341EEB4E050F}"/>
              </a:ext>
            </a:extLst>
          </p:cNvPr>
          <p:cNvSpPr>
            <a:spLocks noGrp="1"/>
          </p:cNvSpPr>
          <p:nvPr>
            <p:ph type="sldNum" sz="quarter" idx="12"/>
          </p:nvPr>
        </p:nvSpPr>
        <p:spPr/>
        <p:txBody>
          <a:bodyPr/>
          <a:lstStyle/>
          <a:p>
            <a:fld id="{677373C3-0DB1-44A2-802B-A072234B28AC}" type="slidenum">
              <a:rPr lang="en-GB" smtClean="0"/>
              <a:t>‹#›</a:t>
            </a:fld>
            <a:endParaRPr lang="en-GB"/>
          </a:p>
        </p:txBody>
      </p:sp>
    </p:spTree>
    <p:extLst>
      <p:ext uri="{BB962C8B-B14F-4D97-AF65-F5344CB8AC3E}">
        <p14:creationId xmlns:p14="http://schemas.microsoft.com/office/powerpoint/2010/main" val="251503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D19F3-A2CB-4267-93FC-62A68D8AF852}"/>
              </a:ext>
            </a:extLst>
          </p:cNvPr>
          <p:cNvSpPr>
            <a:spLocks noGrp="1"/>
          </p:cNvSpPr>
          <p:nvPr>
            <p:ph type="dt" sz="half" idx="10"/>
          </p:nvPr>
        </p:nvSpPr>
        <p:spPr/>
        <p:txBody>
          <a:bodyPr/>
          <a:lstStyle/>
          <a:p>
            <a:fld id="{84707790-2C75-43CA-96E9-640381AC9F06}" type="datetimeFigureOut">
              <a:rPr lang="en-GB" smtClean="0"/>
              <a:t>12/12/2022</a:t>
            </a:fld>
            <a:endParaRPr lang="en-GB"/>
          </a:p>
        </p:txBody>
      </p:sp>
      <p:sp>
        <p:nvSpPr>
          <p:cNvPr id="3" name="Footer Placeholder 2">
            <a:extLst>
              <a:ext uri="{FF2B5EF4-FFF2-40B4-BE49-F238E27FC236}">
                <a16:creationId xmlns:a16="http://schemas.microsoft.com/office/drawing/2014/main" id="{48DEF375-2D07-4387-9C3C-6174FE4683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3148C5-E392-4B09-AD57-905C13521D5A}"/>
              </a:ext>
            </a:extLst>
          </p:cNvPr>
          <p:cNvSpPr>
            <a:spLocks noGrp="1"/>
          </p:cNvSpPr>
          <p:nvPr>
            <p:ph type="sldNum" sz="quarter" idx="12"/>
          </p:nvPr>
        </p:nvSpPr>
        <p:spPr/>
        <p:txBody>
          <a:bodyPr/>
          <a:lstStyle/>
          <a:p>
            <a:fld id="{677373C3-0DB1-44A2-802B-A072234B28AC}" type="slidenum">
              <a:rPr lang="en-GB" smtClean="0"/>
              <a:t>‹#›</a:t>
            </a:fld>
            <a:endParaRPr lang="en-GB"/>
          </a:p>
        </p:txBody>
      </p:sp>
    </p:spTree>
    <p:extLst>
      <p:ext uri="{BB962C8B-B14F-4D97-AF65-F5344CB8AC3E}">
        <p14:creationId xmlns:p14="http://schemas.microsoft.com/office/powerpoint/2010/main" val="387415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hasCustomPrompt="1"/>
          </p:nvPr>
        </p:nvSpPr>
        <p:spPr>
          <a:xfrm>
            <a:off x="1751012" y="609601"/>
            <a:ext cx="8676222" cy="3200400"/>
          </a:xfrm>
        </p:spPr>
        <p:txBody>
          <a:bodyPr rtlCol="0"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pPr rtl="0"/>
            <a:r>
              <a:rPr lang="bg-BG" noProof="0"/>
              <a:t>Щракнете, за да редактирате стила на заглавието в образеца</a:t>
            </a:r>
          </a:p>
        </p:txBody>
      </p:sp>
      <p:sp>
        <p:nvSpPr>
          <p:cNvPr id="3" name="Подзаглавие 2"/>
          <p:cNvSpPr>
            <a:spLocks noGrp="1"/>
          </p:cNvSpPr>
          <p:nvPr>
            <p:ph type="subTitle" idx="1"/>
          </p:nvPr>
        </p:nvSpPr>
        <p:spPr>
          <a:xfrm>
            <a:off x="1751012" y="3886200"/>
            <a:ext cx="8676222" cy="1905000"/>
          </a:xfrm>
        </p:spPr>
        <p:txBody>
          <a:bodyPr rtlCol="0"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bg-BG" noProof="0"/>
              <a:t>Щракнете, за да редактирате стила на подзаглавието в образеца</a:t>
            </a:r>
          </a:p>
        </p:txBody>
      </p:sp>
      <p:sp>
        <p:nvSpPr>
          <p:cNvPr id="4" name="Контейнер за дата 3"/>
          <p:cNvSpPr>
            <a:spLocks noGrp="1"/>
          </p:cNvSpPr>
          <p:nvPr>
            <p:ph type="dt" sz="half" idx="10"/>
          </p:nvPr>
        </p:nvSpPr>
        <p:spPr/>
        <p:txBody>
          <a:bodyPr rtlCol="0"/>
          <a:lstStyle/>
          <a:p>
            <a:pPr rtl="0"/>
            <a:fld id="{E5F9F326-C816-4B3F-A42D-6B15171EC621}" type="datetime1">
              <a:rPr lang="bg-BG" noProof="0" smtClean="0"/>
              <a:t>12.12.22 г.</a:t>
            </a:fld>
            <a:endParaRPr lang="bg-BG" noProof="0"/>
          </a:p>
        </p:txBody>
      </p:sp>
      <p:sp>
        <p:nvSpPr>
          <p:cNvPr id="5" name="Контейнер за долен колонтитул 4"/>
          <p:cNvSpPr>
            <a:spLocks noGrp="1"/>
          </p:cNvSpPr>
          <p:nvPr>
            <p:ph type="ftr" sz="quarter" idx="11"/>
          </p:nvPr>
        </p:nvSpPr>
        <p:spPr/>
        <p:txBody>
          <a:bodyPr rtlCol="0"/>
          <a:lstStyle/>
          <a:p>
            <a:pPr rtl="0"/>
            <a:endParaRPr lang="bg-BG" noProof="0"/>
          </a:p>
        </p:txBody>
      </p:sp>
      <p:sp>
        <p:nvSpPr>
          <p:cNvPr id="6" name="Контейнер за номер на слайд 5"/>
          <p:cNvSpPr>
            <a:spLocks noGrp="1"/>
          </p:cNvSpPr>
          <p:nvPr>
            <p:ph type="sldNum" sz="quarter" idx="12"/>
          </p:nvPr>
        </p:nvSpPr>
        <p:spPr/>
        <p:txBody>
          <a:bodyPr rtlCol="0"/>
          <a:lstStyle/>
          <a:p>
            <a:pPr rtl="0"/>
            <a:fld id="{D57F1E4F-1CFF-5643-939E-217C01CDF565}" type="slidenum">
              <a:rPr lang="bg-BG" noProof="0" smtClean="0"/>
              <a:pPr rtl="0"/>
              <a:t>‹#›</a:t>
            </a:fld>
            <a:endParaRPr lang="bg-BG" noProof="0"/>
          </a:p>
        </p:txBody>
      </p:sp>
    </p:spTree>
    <p:extLst>
      <p:ext uri="{BB962C8B-B14F-4D97-AF65-F5344CB8AC3E}">
        <p14:creationId xmlns:p14="http://schemas.microsoft.com/office/powerpoint/2010/main" val="2115534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4.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700AC6-B0C8-524C-89C1-DDF2904C7231}"/>
              </a:ext>
            </a:extLst>
          </p:cNvPr>
          <p:cNvSpPr/>
          <p:nvPr userDrawn="1"/>
        </p:nvSpPr>
        <p:spPr>
          <a:xfrm>
            <a:off x="0" y="0"/>
            <a:ext cx="12192000" cy="6858000"/>
          </a:xfrm>
          <a:prstGeom prst="rect">
            <a:avLst/>
          </a:prstGeom>
          <a:solidFill>
            <a:srgbClr val="6A1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FF23CB5-88F5-CB4D-9422-527F68CF6DC1}"/>
              </a:ext>
            </a:extLst>
          </p:cNvPr>
          <p:cNvPicPr>
            <a:picLocks noChangeAspect="1"/>
          </p:cNvPicPr>
          <p:nvPr userDrawn="1"/>
        </p:nvPicPr>
        <p:blipFill>
          <a:blip r:embed="rId3"/>
          <a:stretch>
            <a:fillRect/>
          </a:stretch>
        </p:blipFill>
        <p:spPr>
          <a:xfrm>
            <a:off x="8214591" y="0"/>
            <a:ext cx="3977409" cy="6398441"/>
          </a:xfrm>
          <a:prstGeom prst="rect">
            <a:avLst/>
          </a:prstGeom>
        </p:spPr>
      </p:pic>
      <p:pic>
        <p:nvPicPr>
          <p:cNvPr id="12" name="Picture 11">
            <a:extLst>
              <a:ext uri="{FF2B5EF4-FFF2-40B4-BE49-F238E27FC236}">
                <a16:creationId xmlns:a16="http://schemas.microsoft.com/office/drawing/2014/main" id="{CABB2B2A-9A46-8042-9FF6-25A072232C26}"/>
              </a:ext>
            </a:extLst>
          </p:cNvPr>
          <p:cNvPicPr>
            <a:picLocks noChangeAspect="1"/>
          </p:cNvPicPr>
          <p:nvPr userDrawn="1"/>
        </p:nvPicPr>
        <p:blipFill>
          <a:blip r:embed="rId4"/>
          <a:stretch>
            <a:fillRect/>
          </a:stretch>
        </p:blipFill>
        <p:spPr>
          <a:xfrm>
            <a:off x="729081" y="1221638"/>
            <a:ext cx="3879786" cy="5034484"/>
          </a:xfrm>
          <a:prstGeom prst="rect">
            <a:avLst/>
          </a:prstGeom>
        </p:spPr>
      </p:pic>
    </p:spTree>
    <p:extLst>
      <p:ext uri="{BB962C8B-B14F-4D97-AF65-F5344CB8AC3E}">
        <p14:creationId xmlns:p14="http://schemas.microsoft.com/office/powerpoint/2010/main" val="178099257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700AC6-B0C8-524C-89C1-DDF2904C7231}"/>
              </a:ext>
            </a:extLst>
          </p:cNvPr>
          <p:cNvSpPr/>
          <p:nvPr userDrawn="1"/>
        </p:nvSpPr>
        <p:spPr>
          <a:xfrm>
            <a:off x="0" y="0"/>
            <a:ext cx="12192000" cy="6858000"/>
          </a:xfrm>
          <a:prstGeom prst="rect">
            <a:avLst/>
          </a:prstGeom>
          <a:solidFill>
            <a:srgbClr val="6A1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777B59C-D34E-3C4C-B463-14CD61F55023}"/>
              </a:ext>
            </a:extLst>
          </p:cNvPr>
          <p:cNvPicPr>
            <a:picLocks noChangeAspect="1"/>
          </p:cNvPicPr>
          <p:nvPr userDrawn="1"/>
        </p:nvPicPr>
        <p:blipFill>
          <a:blip r:embed="rId3"/>
          <a:stretch>
            <a:fillRect/>
          </a:stretch>
        </p:blipFill>
        <p:spPr>
          <a:xfrm>
            <a:off x="0" y="268937"/>
            <a:ext cx="12192000" cy="6261445"/>
          </a:xfrm>
          <a:prstGeom prst="rect">
            <a:avLst/>
          </a:prstGeom>
        </p:spPr>
      </p:pic>
    </p:spTree>
    <p:extLst>
      <p:ext uri="{BB962C8B-B14F-4D97-AF65-F5344CB8AC3E}">
        <p14:creationId xmlns:p14="http://schemas.microsoft.com/office/powerpoint/2010/main" val="623034556"/>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A5416-BB17-2842-9A53-EBD60F991497}"/>
              </a:ext>
            </a:extLst>
          </p:cNvPr>
          <p:cNvSpPr/>
          <p:nvPr userDrawn="1"/>
        </p:nvSpPr>
        <p:spPr>
          <a:xfrm>
            <a:off x="0" y="1"/>
            <a:ext cx="12192000" cy="6858000"/>
          </a:xfrm>
          <a:prstGeom prst="rect">
            <a:avLst/>
          </a:prstGeom>
          <a:solidFill>
            <a:srgbClr val="E0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1B688A5-2D49-9642-B800-82A947F9BE16}"/>
              </a:ext>
            </a:extLst>
          </p:cNvPr>
          <p:cNvPicPr>
            <a:picLocks noChangeAspect="1"/>
          </p:cNvPicPr>
          <p:nvPr userDrawn="1"/>
        </p:nvPicPr>
        <p:blipFill>
          <a:blip r:embed="rId12"/>
          <a:stretch>
            <a:fillRect/>
          </a:stretch>
        </p:blipFill>
        <p:spPr>
          <a:xfrm>
            <a:off x="0" y="0"/>
            <a:ext cx="12192000" cy="1272652"/>
          </a:xfrm>
          <a:prstGeom prst="rect">
            <a:avLst/>
          </a:prstGeom>
        </p:spPr>
      </p:pic>
    </p:spTree>
    <p:extLst>
      <p:ext uri="{BB962C8B-B14F-4D97-AF65-F5344CB8AC3E}">
        <p14:creationId xmlns:p14="http://schemas.microsoft.com/office/powerpoint/2010/main" val="284503906"/>
      </p:ext>
    </p:extLst>
  </p:cSld>
  <p:clrMap bg1="lt1" tx1="dk1" bg2="lt2" tx2="dk2" accent1="accent1" accent2="accent2" accent3="accent3" accent4="accent4" accent5="accent5" accent6="accent6" hlink="hlink" folHlink="folHlink"/>
  <p:sldLayoutIdLst>
    <p:sldLayoutId id="2147483696" r:id="rId1"/>
    <p:sldLayoutId id="2147483699" r:id="rId2"/>
    <p:sldLayoutId id="2147483700" r:id="rId3"/>
    <p:sldLayoutId id="2147483704" r:id="rId4"/>
    <p:sldLayoutId id="2147483705" r:id="rId5"/>
    <p:sldLayoutId id="2147483707" r:id="rId6"/>
    <p:sldLayoutId id="2147483708" r:id="rId7"/>
    <p:sldLayoutId id="2147483709" r:id="rId8"/>
    <p:sldLayoutId id="2147483710" r:id="rId9"/>
    <p:sldLayoutId id="2147483711" r:id="rId10"/>
  </p:sldLayoutIdLst>
  <p:txStyles>
    <p:title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1.png"/><Relationship Id="rId3" Type="http://schemas.openxmlformats.org/officeDocument/2006/relationships/image" Target="../media/image25.jpeg"/><Relationship Id="rId7" Type="http://schemas.openxmlformats.org/officeDocument/2006/relationships/image" Target="../media/image31.jpeg"/><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diagramColors" Target="../diagrams/colors3.xml"/><Relationship Id="rId5" Type="http://schemas.openxmlformats.org/officeDocument/2006/relationships/image" Target="../media/image29.jpeg"/><Relationship Id="rId10" Type="http://schemas.openxmlformats.org/officeDocument/2006/relationships/diagramQuickStyle" Target="../diagrams/quickStyle3.xml"/><Relationship Id="rId4" Type="http://schemas.openxmlformats.org/officeDocument/2006/relationships/image" Target="../media/image28.png"/><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pp.powerbi.com/groups/me/reports/048fec42-f78d-4430-b0b7-6913914a8bbd/?pbi_source=PowerPoint"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3223A-8A54-B34D-ABB5-57ACCA4F1183}"/>
              </a:ext>
            </a:extLst>
          </p:cNvPr>
          <p:cNvSpPr>
            <a:spLocks noGrp="1"/>
          </p:cNvSpPr>
          <p:nvPr>
            <p:ph type="body" sz="quarter" idx="10"/>
          </p:nvPr>
        </p:nvSpPr>
        <p:spPr>
          <a:xfrm>
            <a:off x="1615524" y="2866291"/>
            <a:ext cx="7076660" cy="1606317"/>
          </a:xfrm>
        </p:spPr>
        <p:txBody>
          <a:bodyPr/>
          <a:lstStyle/>
          <a:p>
            <a:pPr algn="ctr"/>
            <a:r>
              <a:rPr lang="en-US" dirty="0">
                <a:solidFill>
                  <a:schemeClr val="bg1"/>
                </a:solidFill>
              </a:rPr>
              <a:t>The Well-Be Project and the impact of Covid-19 on secondary student mental health</a:t>
            </a:r>
          </a:p>
          <a:p>
            <a:pPr algn="ctr"/>
            <a:r>
              <a:rPr lang="en-US" dirty="0"/>
              <a:t>Presentation by Dr. Nick Owen MBE</a:t>
            </a:r>
          </a:p>
          <a:p>
            <a:pPr algn="ctr"/>
            <a:r>
              <a:rPr lang="en-US" dirty="0"/>
              <a:t>CEO, The Mighty Creatives</a:t>
            </a:r>
          </a:p>
          <a:p>
            <a:pPr algn="ctr"/>
            <a:endParaRPr lang="en-US" b="1" dirty="0"/>
          </a:p>
          <a:p>
            <a:pPr algn="ctr"/>
            <a:endParaRPr lang="en-US" b="1" dirty="0"/>
          </a:p>
        </p:txBody>
      </p:sp>
      <p:pic>
        <p:nvPicPr>
          <p:cNvPr id="4" name="Picture 3" descr="A picture containing text, clipart&#10;&#10;Description automatically generated">
            <a:extLst>
              <a:ext uri="{FF2B5EF4-FFF2-40B4-BE49-F238E27FC236}">
                <a16:creationId xmlns:a16="http://schemas.microsoft.com/office/drawing/2014/main" id="{80F0CAC2-235A-344C-98A9-4ED5FEC94AC1}"/>
              </a:ext>
            </a:extLst>
          </p:cNvPr>
          <p:cNvPicPr>
            <a:picLocks noChangeAspect="1"/>
          </p:cNvPicPr>
          <p:nvPr/>
        </p:nvPicPr>
        <p:blipFill>
          <a:blip r:embed="rId2"/>
          <a:stretch>
            <a:fillRect/>
          </a:stretch>
        </p:blipFill>
        <p:spPr>
          <a:xfrm>
            <a:off x="4062203" y="4930625"/>
            <a:ext cx="2760063" cy="1461139"/>
          </a:xfrm>
          <a:prstGeom prst="rect">
            <a:avLst/>
          </a:prstGeom>
          <a:effectLst>
            <a:glow rad="101600">
              <a:srgbClr val="6A1F75">
                <a:alpha val="60000"/>
              </a:srgbClr>
            </a:glow>
          </a:effectLst>
        </p:spPr>
      </p:pic>
    </p:spTree>
    <p:extLst>
      <p:ext uri="{BB962C8B-B14F-4D97-AF65-F5344CB8AC3E}">
        <p14:creationId xmlns:p14="http://schemas.microsoft.com/office/powerpoint/2010/main" val="415114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66908" y="405209"/>
            <a:ext cx="7906870" cy="702844"/>
          </a:xfrm>
        </p:spPr>
        <p:txBody>
          <a:bodyPr/>
          <a:lstStyle/>
          <a:p>
            <a:pPr algn="ctr"/>
            <a:r>
              <a:rPr lang="en-US" sz="3200" dirty="0">
                <a:solidFill>
                  <a:schemeClr val="tx1"/>
                </a:solidFill>
              </a:rPr>
              <a:t>Why we started Well-Be in April 2020</a:t>
            </a:r>
            <a:endParaRPr lang="bg-BG" sz="3200" dirty="0">
              <a:solidFill>
                <a:schemeClr val="tx1"/>
              </a:solidFill>
            </a:endParaRPr>
          </a:p>
        </p:txBody>
      </p:sp>
      <p:grpSp>
        <p:nvGrpSpPr>
          <p:cNvPr id="12" name="Group 11">
            <a:extLst>
              <a:ext uri="{FF2B5EF4-FFF2-40B4-BE49-F238E27FC236}">
                <a16:creationId xmlns:a16="http://schemas.microsoft.com/office/drawing/2014/main" id="{482511E5-7B9D-6976-5AC4-CAB9F465E27E}"/>
              </a:ext>
            </a:extLst>
          </p:cNvPr>
          <p:cNvGrpSpPr/>
          <p:nvPr/>
        </p:nvGrpSpPr>
        <p:grpSpPr>
          <a:xfrm>
            <a:off x="1012874" y="1472689"/>
            <a:ext cx="10166252" cy="4710014"/>
            <a:chOff x="-141487" y="915222"/>
            <a:chExt cx="12448323" cy="6017894"/>
          </a:xfrm>
        </p:grpSpPr>
        <p:sp>
          <p:nvSpPr>
            <p:cNvPr id="7" name="Петно 1 6"/>
            <p:cNvSpPr/>
            <p:nvPr/>
          </p:nvSpPr>
          <p:spPr>
            <a:xfrm>
              <a:off x="3995530" y="2602134"/>
              <a:ext cx="3709112" cy="1963146"/>
            </a:xfrm>
            <a:prstGeom prst="irregularSeal1">
              <a:avLst/>
            </a:prstGeom>
            <a:solidFill>
              <a:srgbClr val="6BC0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Crisis</a:t>
              </a:r>
              <a:r>
                <a:rPr lang="en-US" sz="3600" dirty="0">
                  <a:latin typeface="Algerian" panose="04020705040A02060702" pitchFamily="82" charset="0"/>
                </a:rPr>
                <a:t> </a:t>
              </a:r>
              <a:endParaRPr lang="bg-BG" sz="3600" dirty="0"/>
            </a:p>
          </p:txBody>
        </p:sp>
        <p:sp>
          <p:nvSpPr>
            <p:cNvPr id="8" name="Петно 1 7"/>
            <p:cNvSpPr/>
            <p:nvPr/>
          </p:nvSpPr>
          <p:spPr>
            <a:xfrm>
              <a:off x="4134678" y="3727173"/>
              <a:ext cx="5314654" cy="2037522"/>
            </a:xfrm>
            <a:prstGeom prst="irregularSeal1">
              <a:avLst/>
            </a:prstGeom>
            <a:solidFill>
              <a:srgbClr val="00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Pandemic</a:t>
              </a:r>
              <a:endParaRPr lang="bg-BG" dirty="0">
                <a:latin typeface="Arial" panose="020B0604020202020204" pitchFamily="34" charset="0"/>
                <a:cs typeface="Arial" panose="020B0604020202020204" pitchFamily="34" charset="0"/>
              </a:endParaRPr>
            </a:p>
          </p:txBody>
        </p:sp>
        <p:sp>
          <p:nvSpPr>
            <p:cNvPr id="4" name="Петно 1 3"/>
            <p:cNvSpPr/>
            <p:nvPr/>
          </p:nvSpPr>
          <p:spPr>
            <a:xfrm>
              <a:off x="-141487" y="3880386"/>
              <a:ext cx="4276165" cy="2622176"/>
            </a:xfrm>
            <a:prstGeom prst="irregularSeal1">
              <a:avLst/>
            </a:prstGeom>
            <a:solidFill>
              <a:srgbClr val="00A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COVID - 19</a:t>
              </a:r>
              <a:endParaRPr lang="bg-BG" sz="2800" dirty="0">
                <a:latin typeface="Arial" panose="020B0604020202020204" pitchFamily="34" charset="0"/>
                <a:cs typeface="Arial" panose="020B0604020202020204" pitchFamily="34" charset="0"/>
              </a:endParaRPr>
            </a:p>
          </p:txBody>
        </p:sp>
        <p:sp>
          <p:nvSpPr>
            <p:cNvPr id="5" name="Петно 1 4"/>
            <p:cNvSpPr/>
            <p:nvPr/>
          </p:nvSpPr>
          <p:spPr>
            <a:xfrm>
              <a:off x="668114" y="915222"/>
              <a:ext cx="5753331" cy="2971787"/>
            </a:xfrm>
            <a:prstGeom prst="irregularSeal1">
              <a:avLst/>
            </a:prstGeom>
            <a:solidFill>
              <a:srgbClr val="B425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Isolation</a:t>
              </a:r>
              <a:endParaRPr lang="bg-BG" sz="3600" dirty="0">
                <a:latin typeface="Arial" panose="020B0604020202020204" pitchFamily="34" charset="0"/>
                <a:cs typeface="Arial" panose="020B0604020202020204" pitchFamily="34" charset="0"/>
              </a:endParaRPr>
            </a:p>
          </p:txBody>
        </p:sp>
        <p:sp>
          <p:nvSpPr>
            <p:cNvPr id="6" name="Петно 1 5"/>
            <p:cNvSpPr/>
            <p:nvPr/>
          </p:nvSpPr>
          <p:spPr>
            <a:xfrm>
              <a:off x="6096000" y="4721253"/>
              <a:ext cx="4104682" cy="2211863"/>
            </a:xfrm>
            <a:prstGeom prst="irregularSeal1">
              <a:avLst/>
            </a:prstGeom>
            <a:solidFill>
              <a:srgbClr val="FF8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Stress</a:t>
              </a:r>
              <a:endParaRPr lang="bg-BG" sz="3600" dirty="0">
                <a:latin typeface="Arial" panose="020B0604020202020204" pitchFamily="34" charset="0"/>
                <a:cs typeface="Arial" panose="020B0604020202020204" pitchFamily="34" charset="0"/>
              </a:endParaRPr>
            </a:p>
          </p:txBody>
        </p:sp>
        <p:sp>
          <p:nvSpPr>
            <p:cNvPr id="10" name="Облаковидно изнесено означение 9"/>
            <p:cNvSpPr/>
            <p:nvPr/>
          </p:nvSpPr>
          <p:spPr>
            <a:xfrm>
              <a:off x="8801636" y="1911759"/>
              <a:ext cx="3505200" cy="2377478"/>
            </a:xfrm>
            <a:prstGeom prst="cloudCallout">
              <a:avLst>
                <a:gd name="adj1" fmla="val -72759"/>
                <a:gd name="adj2" fmla="val 54647"/>
              </a:avLst>
            </a:prstGeom>
            <a:solidFill>
              <a:srgbClr val="6A1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ea typeface="Droid Serif" panose="02020600060500020200" pitchFamily="18" charset="0"/>
                  <a:cs typeface="Arial" panose="020B0604020202020204" pitchFamily="34" charset="0"/>
                </a:rPr>
                <a:t>How to cope and how to live in the “new normal”?</a:t>
              </a:r>
              <a:endParaRPr lang="bg-BG" sz="2000" dirty="0">
                <a:solidFill>
                  <a:schemeClr val="tx1"/>
                </a:solidFill>
                <a:latin typeface="Arial" panose="020B0604020202020204" pitchFamily="34" charset="0"/>
                <a:ea typeface="Droid Serif" panose="02020600060500020200" pitchFamily="18"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35039B78-042D-9978-2FA8-C617609C9616}"/>
                </a:ext>
              </a:extLst>
            </p:cNvPr>
            <p:cNvCxnSpPr>
              <a:cxnSpLocks/>
            </p:cNvCxnSpPr>
            <p:nvPr/>
          </p:nvCxnSpPr>
          <p:spPr>
            <a:xfrm flipV="1">
              <a:off x="1727316" y="3205871"/>
              <a:ext cx="994960" cy="1083366"/>
            </a:xfrm>
            <a:prstGeom prst="straightConnector1">
              <a:avLst/>
            </a:prstGeom>
            <a:ln w="69850">
              <a:solidFill>
                <a:srgbClr val="303E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B29635-8326-93E9-20E9-ACFB92D652D9}"/>
                </a:ext>
              </a:extLst>
            </p:cNvPr>
            <p:cNvCxnSpPr>
              <a:cxnSpLocks/>
            </p:cNvCxnSpPr>
            <p:nvPr/>
          </p:nvCxnSpPr>
          <p:spPr>
            <a:xfrm flipV="1">
              <a:off x="3428477" y="4082664"/>
              <a:ext cx="922833" cy="638589"/>
            </a:xfrm>
            <a:prstGeom prst="straightConnector1">
              <a:avLst/>
            </a:prstGeom>
            <a:ln w="69850">
              <a:solidFill>
                <a:srgbClr val="303E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8AB454-3604-551E-5E30-0338A4677AC0}"/>
                </a:ext>
              </a:extLst>
            </p:cNvPr>
            <p:cNvCxnSpPr>
              <a:cxnSpLocks/>
            </p:cNvCxnSpPr>
            <p:nvPr/>
          </p:nvCxnSpPr>
          <p:spPr>
            <a:xfrm flipV="1">
              <a:off x="3654432" y="5339615"/>
              <a:ext cx="1186447" cy="350704"/>
            </a:xfrm>
            <a:prstGeom prst="straightConnector1">
              <a:avLst/>
            </a:prstGeom>
            <a:ln w="69850">
              <a:solidFill>
                <a:srgbClr val="303E4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4E1AC8-84BD-BFBE-616F-47AE71733AE6}"/>
                </a:ext>
              </a:extLst>
            </p:cNvPr>
            <p:cNvCxnSpPr>
              <a:cxnSpLocks/>
            </p:cNvCxnSpPr>
            <p:nvPr/>
          </p:nvCxnSpPr>
          <p:spPr>
            <a:xfrm flipV="1">
              <a:off x="2809083" y="6364399"/>
              <a:ext cx="3286917" cy="58580"/>
            </a:xfrm>
            <a:prstGeom prst="straightConnector1">
              <a:avLst/>
            </a:prstGeom>
            <a:ln w="69850">
              <a:solidFill>
                <a:srgbClr val="303E48"/>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844AC338-8B01-D0C5-CF38-89C0DE111106}"/>
              </a:ext>
            </a:extLst>
          </p:cNvPr>
          <p:cNvPicPr>
            <a:picLocks noChangeAspect="1"/>
          </p:cNvPicPr>
          <p:nvPr/>
        </p:nvPicPr>
        <p:blipFill>
          <a:blip r:embed="rId2"/>
          <a:stretch>
            <a:fillRect/>
          </a:stretch>
        </p:blipFill>
        <p:spPr>
          <a:xfrm>
            <a:off x="8961235" y="6108912"/>
            <a:ext cx="3045746" cy="664270"/>
          </a:xfrm>
          <a:prstGeom prst="rect">
            <a:avLst/>
          </a:prstGeom>
        </p:spPr>
      </p:pic>
    </p:spTree>
    <p:extLst>
      <p:ext uri="{BB962C8B-B14F-4D97-AF65-F5344CB8AC3E}">
        <p14:creationId xmlns:p14="http://schemas.microsoft.com/office/powerpoint/2010/main" val="3297625033"/>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Контейнер за съдържание 4"/>
          <p:cNvGraphicFramePr>
            <a:graphicFrameLocks noGrp="1"/>
          </p:cNvGraphicFramePr>
          <p:nvPr>
            <p:ph idx="1"/>
            <p:extLst>
              <p:ext uri="{D42A27DB-BD31-4B8C-83A1-F6EECF244321}">
                <p14:modId xmlns:p14="http://schemas.microsoft.com/office/powerpoint/2010/main" val="1973382199"/>
              </p:ext>
            </p:extLst>
          </p:nvPr>
        </p:nvGraphicFramePr>
        <p:xfrm>
          <a:off x="594867" y="1556490"/>
          <a:ext cx="10813885" cy="4351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DFAD3E9-8B62-C97A-5BEF-DBE1273CBDF3}"/>
              </a:ext>
            </a:extLst>
          </p:cNvPr>
          <p:cNvSpPr txBox="1"/>
          <p:nvPr/>
        </p:nvSpPr>
        <p:spPr>
          <a:xfrm>
            <a:off x="299592" y="364793"/>
            <a:ext cx="6097656"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The Well-Be Partnership</a:t>
            </a:r>
          </a:p>
        </p:txBody>
      </p:sp>
      <p:pic>
        <p:nvPicPr>
          <p:cNvPr id="3" name="Picture 2" descr="Text&#10;&#10;Description automatically generated">
            <a:extLst>
              <a:ext uri="{FF2B5EF4-FFF2-40B4-BE49-F238E27FC236}">
                <a16:creationId xmlns:a16="http://schemas.microsoft.com/office/drawing/2014/main" id="{F1589721-804D-EF33-D923-1DFB1A39771E}"/>
              </a:ext>
            </a:extLst>
          </p:cNvPr>
          <p:cNvPicPr>
            <a:picLocks noChangeAspect="1"/>
          </p:cNvPicPr>
          <p:nvPr/>
        </p:nvPicPr>
        <p:blipFill>
          <a:blip r:embed="rId7"/>
          <a:stretch>
            <a:fillRect/>
          </a:stretch>
        </p:blipFill>
        <p:spPr>
          <a:xfrm>
            <a:off x="8901642" y="6132402"/>
            <a:ext cx="3045746" cy="664270"/>
          </a:xfrm>
          <a:prstGeom prst="rect">
            <a:avLst/>
          </a:prstGeom>
        </p:spPr>
      </p:pic>
    </p:spTree>
    <p:extLst>
      <p:ext uri="{BB962C8B-B14F-4D97-AF65-F5344CB8AC3E}">
        <p14:creationId xmlns:p14="http://schemas.microsoft.com/office/powerpoint/2010/main" val="1832327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Картина 7" descr="Ученици, които гледат в микроскоп">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1094935" y="1287182"/>
            <a:ext cx="10002129" cy="5626198"/>
          </a:xfrm>
          <a:prstGeom prst="rect">
            <a:avLst/>
          </a:prstGeom>
        </p:spPr>
      </p:pic>
      <p:sp>
        <p:nvSpPr>
          <p:cNvPr id="2" name="Заглавие 1">
            <a:extLst>
              <a:ext uri="{FF2B5EF4-FFF2-40B4-BE49-F238E27FC236}">
                <a16:creationId xmlns:a16="http://schemas.microsoft.com/office/drawing/2014/main" id="{74080833-6B30-404E-B0FA-39D7DC4B1616}"/>
              </a:ext>
            </a:extLst>
          </p:cNvPr>
          <p:cNvSpPr>
            <a:spLocks noGrp="1"/>
          </p:cNvSpPr>
          <p:nvPr>
            <p:ph type="ctrTitle"/>
          </p:nvPr>
        </p:nvSpPr>
        <p:spPr>
          <a:xfrm>
            <a:off x="1392701" y="1046152"/>
            <a:ext cx="10320467" cy="5811847"/>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noAutofit/>
          </a:bodyPr>
          <a:lstStyle/>
          <a:p>
            <a:r>
              <a:rPr lang="en-US" sz="6000" b="1" i="1" dirty="0">
                <a:solidFill>
                  <a:srgbClr val="FF0000"/>
                </a:solidFill>
                <a:latin typeface="Chiller" panose="04020404031007020602" pitchFamily="82" charset="0"/>
              </a:rPr>
              <a:t>Well-Be</a:t>
            </a:r>
            <a:br>
              <a:rPr lang="en-US" sz="2800" b="1" dirty="0">
                <a:solidFill>
                  <a:srgbClr val="FF0000"/>
                </a:solidFill>
              </a:rPr>
            </a:br>
            <a:br>
              <a:rPr lang="en-US" sz="2800" b="1" dirty="0">
                <a:solidFill>
                  <a:srgbClr val="FF0000"/>
                </a:solidFill>
              </a:rPr>
            </a:br>
            <a:r>
              <a:rPr lang="en-US" sz="2800" b="1" dirty="0">
                <a:solidFill>
                  <a:srgbClr val="FF0000"/>
                </a:solidFill>
              </a:rPr>
              <a:t>Supporting Students Emotional Health, Well-being and Resilience in Times of</a:t>
            </a:r>
            <a:br>
              <a:rPr lang="en-US" sz="2800" b="1" dirty="0">
                <a:solidFill>
                  <a:srgbClr val="FF0000"/>
                </a:solidFill>
              </a:rPr>
            </a:br>
            <a:r>
              <a:rPr lang="en-US" sz="2800" b="1" dirty="0">
                <a:solidFill>
                  <a:srgbClr val="FF0000"/>
                </a:solidFill>
              </a:rPr>
              <a:t>Global Crisis</a:t>
            </a:r>
            <a:br>
              <a:rPr lang="en-US" sz="2800" b="1" dirty="0">
                <a:solidFill>
                  <a:srgbClr val="FF0000"/>
                </a:solidFill>
              </a:rPr>
            </a:br>
            <a:endParaRPr lang="bg-BG" sz="2800" b="1" dirty="0">
              <a:solidFill>
                <a:srgbClr val="FF0000"/>
              </a:solidFill>
            </a:endParaRPr>
          </a:p>
        </p:txBody>
      </p:sp>
      <p:sp>
        <p:nvSpPr>
          <p:cNvPr id="4" name="Правоъгълник 3"/>
          <p:cNvSpPr/>
          <p:nvPr/>
        </p:nvSpPr>
        <p:spPr>
          <a:xfrm>
            <a:off x="3098912" y="4811074"/>
            <a:ext cx="6426925" cy="1323439"/>
          </a:xfrm>
          <a:prstGeom prst="rect">
            <a:avLst/>
          </a:prstGeom>
        </p:spPr>
        <p:txBody>
          <a:bodyPr wrap="square">
            <a:spAutoFit/>
          </a:bodyPr>
          <a:lstStyle/>
          <a:p>
            <a:pPr algn="ctr"/>
            <a:r>
              <a:rPr lang="en-US" sz="2000" b="1" dirty="0"/>
              <a:t>Duration: 24 months   </a:t>
            </a:r>
          </a:p>
          <a:p>
            <a:pPr algn="ctr"/>
            <a:r>
              <a:rPr lang="en-US" sz="2000" b="1" dirty="0"/>
              <a:t>01/11/2020 – 31/12/2022</a:t>
            </a:r>
          </a:p>
          <a:p>
            <a:pPr algn="ctr"/>
            <a:endParaRPr lang="en-US" sz="2000" b="1" dirty="0"/>
          </a:p>
          <a:p>
            <a:pPr algn="ctr"/>
            <a:r>
              <a:rPr lang="en-US" sz="2000" b="1" dirty="0" err="1"/>
              <a:t>Ref.N</a:t>
            </a:r>
            <a:r>
              <a:rPr lang="en-US" sz="2000" b="1" dirty="0"/>
              <a:t> 2020-1-UK01-KA201-079148</a:t>
            </a:r>
            <a:endParaRPr lang="bg-BG" sz="2000" b="1" dirty="0"/>
          </a:p>
        </p:txBody>
      </p:sp>
      <p:sp>
        <p:nvSpPr>
          <p:cNvPr id="3" name="TextBox 2">
            <a:extLst>
              <a:ext uri="{FF2B5EF4-FFF2-40B4-BE49-F238E27FC236}">
                <a16:creationId xmlns:a16="http://schemas.microsoft.com/office/drawing/2014/main" id="{EFE587AB-070B-FE35-0F2B-B5C27F04E544}"/>
              </a:ext>
            </a:extLst>
          </p:cNvPr>
          <p:cNvSpPr txBox="1"/>
          <p:nvPr/>
        </p:nvSpPr>
        <p:spPr>
          <a:xfrm>
            <a:off x="368161" y="350833"/>
            <a:ext cx="6097656"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The Well-Be Proposal</a:t>
            </a:r>
          </a:p>
        </p:txBody>
      </p:sp>
      <p:pic>
        <p:nvPicPr>
          <p:cNvPr id="6" name="Picture 5" descr="Text&#10;&#10;Description automatically generated">
            <a:extLst>
              <a:ext uri="{FF2B5EF4-FFF2-40B4-BE49-F238E27FC236}">
                <a16:creationId xmlns:a16="http://schemas.microsoft.com/office/drawing/2014/main" id="{4D679668-B89F-5585-384F-84D58E904000}"/>
              </a:ext>
            </a:extLst>
          </p:cNvPr>
          <p:cNvPicPr>
            <a:picLocks noChangeAspect="1"/>
          </p:cNvPicPr>
          <p:nvPr/>
        </p:nvPicPr>
        <p:blipFill>
          <a:blip r:embed="rId5"/>
          <a:stretch>
            <a:fillRect/>
          </a:stretch>
        </p:blipFill>
        <p:spPr>
          <a:xfrm>
            <a:off x="8836932" y="6043408"/>
            <a:ext cx="3045746" cy="664270"/>
          </a:xfrm>
          <a:prstGeom prst="rect">
            <a:avLst/>
          </a:prstGeom>
        </p:spPr>
      </p:pic>
    </p:spTree>
    <p:extLst>
      <p:ext uri="{BB962C8B-B14F-4D97-AF65-F5344CB8AC3E}">
        <p14:creationId xmlns:p14="http://schemas.microsoft.com/office/powerpoint/2010/main" val="946409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33047" y="385817"/>
            <a:ext cx="8789250" cy="655192"/>
          </a:xfrm>
        </p:spPr>
        <p:txBody>
          <a:bodyPr/>
          <a:lstStyle/>
          <a:p>
            <a:r>
              <a:rPr lang="en-US" sz="3200" dirty="0"/>
              <a:t>Well-Be Partners Responsibilities</a:t>
            </a:r>
            <a:endParaRPr lang="bg-BG" sz="3200" dirty="0"/>
          </a:p>
        </p:txBody>
      </p:sp>
      <p:graphicFrame>
        <p:nvGraphicFramePr>
          <p:cNvPr id="4" name="Контейнер за съдържание 3"/>
          <p:cNvGraphicFramePr>
            <a:graphicFrameLocks noGrp="1"/>
          </p:cNvGraphicFramePr>
          <p:nvPr>
            <p:ph idx="1"/>
            <p:extLst>
              <p:ext uri="{D42A27DB-BD31-4B8C-83A1-F6EECF244321}">
                <p14:modId xmlns:p14="http://schemas.microsoft.com/office/powerpoint/2010/main" val="3590426633"/>
              </p:ext>
            </p:extLst>
          </p:nvPr>
        </p:nvGraphicFramePr>
        <p:xfrm>
          <a:off x="287383" y="1397726"/>
          <a:ext cx="8192122" cy="527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Text&#10;&#10;Description automatically generated">
            <a:extLst>
              <a:ext uri="{FF2B5EF4-FFF2-40B4-BE49-F238E27FC236}">
                <a16:creationId xmlns:a16="http://schemas.microsoft.com/office/drawing/2014/main" id="{10074418-C798-D20F-D457-65C93C55E546}"/>
              </a:ext>
            </a:extLst>
          </p:cNvPr>
          <p:cNvPicPr>
            <a:picLocks noChangeAspect="1"/>
          </p:cNvPicPr>
          <p:nvPr/>
        </p:nvPicPr>
        <p:blipFill>
          <a:blip r:embed="rId7"/>
          <a:stretch>
            <a:fillRect/>
          </a:stretch>
        </p:blipFill>
        <p:spPr>
          <a:xfrm>
            <a:off x="9015942" y="6010849"/>
            <a:ext cx="3045746" cy="664270"/>
          </a:xfrm>
          <a:prstGeom prst="rect">
            <a:avLst/>
          </a:prstGeom>
        </p:spPr>
      </p:pic>
    </p:spTree>
    <p:extLst>
      <p:ext uri="{BB962C8B-B14F-4D97-AF65-F5344CB8AC3E}">
        <p14:creationId xmlns:p14="http://schemas.microsoft.com/office/powerpoint/2010/main" val="37899115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алтернативен процес 3"/>
          <p:cNvSpPr/>
          <p:nvPr/>
        </p:nvSpPr>
        <p:spPr>
          <a:xfrm>
            <a:off x="405342" y="1411773"/>
            <a:ext cx="8164285" cy="2399209"/>
          </a:xfrm>
          <a:prstGeom prst="flowChartAlternateProcess">
            <a:avLst/>
          </a:prstGeom>
          <a:solidFill>
            <a:srgbClr val="B4257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 name="Правоъгълник 2"/>
          <p:cNvSpPr/>
          <p:nvPr/>
        </p:nvSpPr>
        <p:spPr>
          <a:xfrm>
            <a:off x="405342" y="1859340"/>
            <a:ext cx="7942218" cy="1569660"/>
          </a:xfrm>
          <a:prstGeom prst="rect">
            <a:avLst/>
          </a:prstGeom>
          <a:effectLst>
            <a:innerShdw blurRad="114300">
              <a:prstClr val="black"/>
            </a:innerShdw>
          </a:effectLst>
        </p:spPr>
        <p:txBody>
          <a:bodyPr wrap="square">
            <a:spAutoFit/>
          </a:bodyPr>
          <a:lstStyle/>
          <a:p>
            <a:pPr algn="ctr"/>
            <a:r>
              <a:rPr lang="en-US" sz="2400" dirty="0">
                <a:latin typeface="Arial" panose="020B0604020202020204" pitchFamily="34" charset="0"/>
                <a:cs typeface="Arial" panose="020B0604020202020204" pitchFamily="34" charset="0"/>
              </a:rPr>
              <a:t>To support upper-level secondary education students in building resilience resources and overcoming </a:t>
            </a:r>
          </a:p>
          <a:p>
            <a:pPr algn="ctr"/>
            <a:r>
              <a:rPr lang="en-US" sz="2400" dirty="0">
                <a:latin typeface="Arial" panose="020B0604020202020204" pitchFamily="34" charset="0"/>
                <a:cs typeface="Arial" panose="020B0604020202020204" pitchFamily="34" charset="0"/>
              </a:rPr>
              <a:t>the negative effects of social exclusion </a:t>
            </a:r>
          </a:p>
          <a:p>
            <a:pPr algn="ctr"/>
            <a:r>
              <a:rPr lang="en-US" sz="2400" dirty="0">
                <a:latin typeface="Arial" panose="020B0604020202020204" pitchFamily="34" charset="0"/>
                <a:cs typeface="Arial" panose="020B0604020202020204" pitchFamily="34" charset="0"/>
              </a:rPr>
              <a:t>after the end of the epidemic.</a:t>
            </a:r>
            <a:endParaRPr lang="bg-BG" sz="2400" dirty="0">
              <a:latin typeface="Arial" panose="020B0604020202020204" pitchFamily="34" charset="0"/>
              <a:cs typeface="Arial" panose="020B0604020202020204" pitchFamily="34" charset="0"/>
            </a:endParaRPr>
          </a:p>
        </p:txBody>
      </p:sp>
      <p:sp>
        <p:nvSpPr>
          <p:cNvPr id="5" name="Блоксхема: алтернативен процес 4"/>
          <p:cNvSpPr/>
          <p:nvPr/>
        </p:nvSpPr>
        <p:spPr>
          <a:xfrm>
            <a:off x="3619691" y="4040177"/>
            <a:ext cx="8382473" cy="2032581"/>
          </a:xfrm>
          <a:prstGeom prst="flowChartAlternateProcess">
            <a:avLst/>
          </a:prstGeom>
          <a:solidFill>
            <a:srgbClr val="6BC04B"/>
          </a:solidFill>
          <a:ln>
            <a:solidFill>
              <a:srgbClr val="6BC04B"/>
            </a:solidFill>
          </a:ln>
          <a:effectLst>
            <a:glow rad="101600">
              <a:schemeClr val="accent6">
                <a:satMod val="175000"/>
                <a:alpha val="40000"/>
              </a:schemeClr>
            </a:glow>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To update educational priorities on the psycho-emotional status of the students and to support teachers in their social role in the “new reality” </a:t>
            </a:r>
          </a:p>
        </p:txBody>
      </p:sp>
      <p:sp>
        <p:nvSpPr>
          <p:cNvPr id="6" name="TextBox 5">
            <a:extLst>
              <a:ext uri="{FF2B5EF4-FFF2-40B4-BE49-F238E27FC236}">
                <a16:creationId xmlns:a16="http://schemas.microsoft.com/office/drawing/2014/main" id="{2827209E-D267-3693-7FB6-FEF7FA6C01D1}"/>
              </a:ext>
            </a:extLst>
          </p:cNvPr>
          <p:cNvSpPr txBox="1"/>
          <p:nvPr/>
        </p:nvSpPr>
        <p:spPr>
          <a:xfrm>
            <a:off x="261127" y="379383"/>
            <a:ext cx="7549801"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The</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Well-Be Project Aims</a:t>
            </a:r>
          </a:p>
        </p:txBody>
      </p:sp>
      <p:sp>
        <p:nvSpPr>
          <p:cNvPr id="10" name="Title 9">
            <a:extLst>
              <a:ext uri="{FF2B5EF4-FFF2-40B4-BE49-F238E27FC236}">
                <a16:creationId xmlns:a16="http://schemas.microsoft.com/office/drawing/2014/main" id="{8295A388-AD33-6F4A-7B88-1005F55E82CE}"/>
              </a:ext>
            </a:extLst>
          </p:cNvPr>
          <p:cNvSpPr>
            <a:spLocks noGrp="1"/>
          </p:cNvSpPr>
          <p:nvPr>
            <p:ph type="title"/>
          </p:nvPr>
        </p:nvSpPr>
        <p:spPr/>
        <p:txBody>
          <a:bodyPr>
            <a:noAutofit/>
          </a:bodyPr>
          <a:lstStyle/>
          <a:p>
            <a:endParaRPr lang="en-US" dirty="0"/>
          </a:p>
        </p:txBody>
      </p:sp>
      <p:pic>
        <p:nvPicPr>
          <p:cNvPr id="7" name="Picture 6" descr="Text&#10;&#10;Description automatically generated">
            <a:extLst>
              <a:ext uri="{FF2B5EF4-FFF2-40B4-BE49-F238E27FC236}">
                <a16:creationId xmlns:a16="http://schemas.microsoft.com/office/drawing/2014/main" id="{2938F581-0DFB-D70D-DE9A-06C2816AAAFE}"/>
              </a:ext>
            </a:extLst>
          </p:cNvPr>
          <p:cNvPicPr>
            <a:picLocks noChangeAspect="1"/>
          </p:cNvPicPr>
          <p:nvPr/>
        </p:nvPicPr>
        <p:blipFill>
          <a:blip r:embed="rId3"/>
          <a:stretch>
            <a:fillRect/>
          </a:stretch>
        </p:blipFill>
        <p:spPr>
          <a:xfrm>
            <a:off x="261127" y="5949925"/>
            <a:ext cx="3045746" cy="664270"/>
          </a:xfrm>
          <a:prstGeom prst="rect">
            <a:avLst/>
          </a:prstGeom>
        </p:spPr>
      </p:pic>
    </p:spTree>
    <p:extLst>
      <p:ext uri="{BB962C8B-B14F-4D97-AF65-F5344CB8AC3E}">
        <p14:creationId xmlns:p14="http://schemas.microsoft.com/office/powerpoint/2010/main" val="6904456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672BD8-8C98-92A3-920D-70C90B8E4347}"/>
              </a:ext>
            </a:extLst>
          </p:cNvPr>
          <p:cNvSpPr txBox="1"/>
          <p:nvPr/>
        </p:nvSpPr>
        <p:spPr>
          <a:xfrm>
            <a:off x="208085" y="394180"/>
            <a:ext cx="7985899"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The Well-Be Project Objectives</a:t>
            </a:r>
          </a:p>
        </p:txBody>
      </p:sp>
      <p:sp>
        <p:nvSpPr>
          <p:cNvPr id="14" name="Title 13">
            <a:extLst>
              <a:ext uri="{FF2B5EF4-FFF2-40B4-BE49-F238E27FC236}">
                <a16:creationId xmlns:a16="http://schemas.microsoft.com/office/drawing/2014/main" id="{55405123-939D-58CD-53BA-187D8F914108}"/>
              </a:ext>
            </a:extLst>
          </p:cNvPr>
          <p:cNvSpPr>
            <a:spLocks noGrp="1"/>
          </p:cNvSpPr>
          <p:nvPr>
            <p:ph type="title"/>
          </p:nvPr>
        </p:nvSpPr>
        <p:spPr/>
        <p:txBody>
          <a:bodyPr/>
          <a:lstStyle/>
          <a:p>
            <a:r>
              <a:rPr lang="en-US" dirty="0"/>
              <a:t> </a:t>
            </a:r>
          </a:p>
        </p:txBody>
      </p:sp>
      <p:graphicFrame>
        <p:nvGraphicFramePr>
          <p:cNvPr id="18" name="Content Placeholder 17">
            <a:extLst>
              <a:ext uri="{FF2B5EF4-FFF2-40B4-BE49-F238E27FC236}">
                <a16:creationId xmlns:a16="http://schemas.microsoft.com/office/drawing/2014/main" id="{AFC49CC0-B691-CE3B-9F04-4E8A515C1FA1}"/>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112358504"/>
                    </a:ext>
                  </a:extLst>
                </a:gridCol>
              </a:tblGrid>
              <a:tr h="0">
                <a:tc>
                  <a:txBody>
                    <a:bodyPr/>
                    <a:lstStyle/>
                    <a:p>
                      <a:pPr marL="342900" lvl="0" indent="-342900" algn="l">
                        <a:buFont typeface="Times New Roman" panose="02020603050405020304" pitchFamily="18" charset="0"/>
                        <a:buChar char="•"/>
                        <a:tabLst>
                          <a:tab pos="457200" algn="l"/>
                        </a:tabLst>
                      </a:pPr>
                      <a:r>
                        <a:rPr lang="en-US" sz="100" dirty="0">
                          <a:effectLst/>
                        </a:rPr>
                        <a:t>Identifying students' current status with regard to theirs:</a:t>
                      </a:r>
                      <a:endParaRPr lang="en-GB" sz="100" dirty="0">
                        <a:effectLst/>
                      </a:endParaRPr>
                    </a:p>
                    <a:p>
                      <a:pPr marL="742950" lvl="1" indent="-285750" algn="l">
                        <a:buFont typeface="Times New Roman" panose="02020603050405020304" pitchFamily="18" charset="0"/>
                        <a:buChar char="•"/>
                        <a:tabLst>
                          <a:tab pos="914400" algn="l"/>
                        </a:tabLst>
                      </a:pPr>
                      <a:r>
                        <a:rPr lang="en-US" sz="100" dirty="0">
                          <a:effectLst/>
                        </a:rPr>
                        <a:t>- emotional state/effects of stress</a:t>
                      </a:r>
                      <a:endParaRPr lang="en-GB" sz="100" dirty="0">
                        <a:effectLst/>
                      </a:endParaRPr>
                    </a:p>
                    <a:p>
                      <a:pPr marL="742950" lvl="1" indent="-285750" algn="l">
                        <a:buFont typeface="Times New Roman" panose="02020603050405020304" pitchFamily="18" charset="0"/>
                        <a:buChar char="•"/>
                        <a:tabLst>
                          <a:tab pos="914400" algn="l"/>
                        </a:tabLst>
                      </a:pPr>
                      <a:r>
                        <a:rPr lang="en-US" sz="100" dirty="0">
                          <a:effectLst/>
                        </a:rPr>
                        <a:t>- motivation for learning and development</a:t>
                      </a:r>
                      <a:endParaRPr lang="en-GB" sz="100" dirty="0">
                        <a:effectLst/>
                      </a:endParaRPr>
                    </a:p>
                    <a:p>
                      <a:pPr marL="742950" lvl="1" indent="-285750" algn="l">
                        <a:buFont typeface="Times New Roman" panose="02020603050405020304" pitchFamily="18" charset="0"/>
                        <a:buChar char="•"/>
                        <a:tabLst>
                          <a:tab pos="914400" algn="l"/>
                        </a:tabLst>
                      </a:pPr>
                      <a:r>
                        <a:rPr lang="en-US" sz="100" dirty="0">
                          <a:effectLst/>
                        </a:rPr>
                        <a:t>- support and training needs</a:t>
                      </a:r>
                      <a:endParaRPr lang="en-GB" sz="100" dirty="0">
                        <a:effectLst/>
                      </a:endParaRPr>
                    </a:p>
                    <a:p>
                      <a:pPr marL="342900" lvl="0" indent="-342900" algn="l">
                        <a:buFont typeface="Times New Roman" panose="02020603050405020304" pitchFamily="18" charset="0"/>
                        <a:buChar char="•"/>
                        <a:tabLst>
                          <a:tab pos="457200" algn="l"/>
                        </a:tabLst>
                      </a:pPr>
                      <a:r>
                        <a:rPr lang="en-US" sz="100" dirty="0">
                          <a:effectLst/>
                        </a:rPr>
                        <a:t>2</a:t>
                      </a:r>
                      <a:endParaRPr lang="en-GB" sz="100" dirty="0">
                        <a:effectLst/>
                      </a:endParaRPr>
                    </a:p>
                    <a:p>
                      <a:pPr marL="742950" lvl="1" indent="-285750" algn="l">
                        <a:buFont typeface="Times New Roman" panose="02020603050405020304" pitchFamily="18" charset="0"/>
                        <a:buChar char="•"/>
                        <a:tabLst>
                          <a:tab pos="914400" algn="l"/>
                        </a:tabLst>
                      </a:pPr>
                      <a:r>
                        <a:rPr lang="en-US" sz="100" dirty="0">
                          <a:effectLst/>
                        </a:rPr>
                        <a:t>Developing Guidelines for working with students to build resilience and overcome the negative consequences of stress and boost their motivation for learning and development</a:t>
                      </a:r>
                      <a:endParaRPr lang="en-GB" sz="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07156612"/>
                  </a:ext>
                </a:extLst>
              </a:tr>
            </a:tbl>
          </a:graphicData>
        </a:graphic>
      </p:graphicFrame>
      <p:sp>
        <p:nvSpPr>
          <p:cNvPr id="20" name="TextBox 19">
            <a:extLst>
              <a:ext uri="{FF2B5EF4-FFF2-40B4-BE49-F238E27FC236}">
                <a16:creationId xmlns:a16="http://schemas.microsoft.com/office/drawing/2014/main" id="{BBBF7089-E9FC-18F7-D7D4-B5CB01C747CA}"/>
              </a:ext>
            </a:extLst>
          </p:cNvPr>
          <p:cNvSpPr txBox="1"/>
          <p:nvPr/>
        </p:nvSpPr>
        <p:spPr>
          <a:xfrm>
            <a:off x="2077278" y="5436704"/>
            <a:ext cx="7692886" cy="584775"/>
          </a:xfrm>
          <a:prstGeom prst="rect">
            <a:avLst/>
          </a:prstGeom>
          <a:noFill/>
        </p:spPr>
        <p:txBody>
          <a:bodyPr wrap="square" rtlCol="0">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600" dirty="0"/>
          </a:p>
        </p:txBody>
      </p:sp>
      <p:pic>
        <p:nvPicPr>
          <p:cNvPr id="3" name="Picture 2" descr="Text&#10;&#10;Description automatically generated">
            <a:extLst>
              <a:ext uri="{FF2B5EF4-FFF2-40B4-BE49-F238E27FC236}">
                <a16:creationId xmlns:a16="http://schemas.microsoft.com/office/drawing/2014/main" id="{CEF14AC2-8D16-64F9-6290-908A426001A9}"/>
              </a:ext>
            </a:extLst>
          </p:cNvPr>
          <p:cNvPicPr>
            <a:picLocks noChangeAspect="1"/>
          </p:cNvPicPr>
          <p:nvPr/>
        </p:nvPicPr>
        <p:blipFill>
          <a:blip r:embed="rId2"/>
          <a:stretch>
            <a:fillRect/>
          </a:stretch>
        </p:blipFill>
        <p:spPr>
          <a:xfrm>
            <a:off x="9009658" y="6021479"/>
            <a:ext cx="3045746" cy="664270"/>
          </a:xfrm>
          <a:prstGeom prst="rect">
            <a:avLst/>
          </a:prstGeom>
        </p:spPr>
      </p:pic>
      <p:sp>
        <p:nvSpPr>
          <p:cNvPr id="2" name="Блоксхема: алтернативен процес 3">
            <a:extLst>
              <a:ext uri="{FF2B5EF4-FFF2-40B4-BE49-F238E27FC236}">
                <a16:creationId xmlns:a16="http://schemas.microsoft.com/office/drawing/2014/main" id="{E6469BB2-0326-901C-039D-0B7054C229BD}"/>
              </a:ext>
            </a:extLst>
          </p:cNvPr>
          <p:cNvSpPr/>
          <p:nvPr/>
        </p:nvSpPr>
        <p:spPr>
          <a:xfrm>
            <a:off x="3281892" y="1450776"/>
            <a:ext cx="8164285" cy="2399209"/>
          </a:xfrm>
          <a:prstGeom prst="flowChartAlternateProcess">
            <a:avLst/>
          </a:prstGeom>
          <a:solidFill>
            <a:srgbClr val="6A1F75"/>
          </a:solidFill>
          <a:ln>
            <a:solidFill>
              <a:srgbClr val="6BC04B"/>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tabLst>
                <a:tab pos="457200" algn="l"/>
              </a:tabLst>
            </a:pPr>
            <a:r>
              <a:rPr lang="en-GB" sz="2400" dirty="0">
                <a:effectLst/>
                <a:latin typeface="Arial" panose="020B0604020202020204" pitchFamily="34" charset="0"/>
                <a:ea typeface="Calibri" panose="020F0502020204030204" pitchFamily="34" charset="0"/>
                <a:cs typeface="Arial" panose="020B0604020202020204" pitchFamily="34" charset="0"/>
              </a:rPr>
              <a:t>1. Identifying students' current status with regard to their</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lphaLcPeriod"/>
              <a:tabLst>
                <a:tab pos="914400" algn="l"/>
              </a:tabLst>
            </a:pPr>
            <a:r>
              <a:rPr lang="en-GB" sz="2400" dirty="0">
                <a:effectLst/>
                <a:latin typeface="Arial" panose="020B0604020202020204" pitchFamily="34" charset="0"/>
                <a:ea typeface="Calibri" panose="020F0502020204030204" pitchFamily="34" charset="0"/>
                <a:cs typeface="Arial" panose="020B0604020202020204" pitchFamily="34" charset="0"/>
              </a:rPr>
              <a:t>emotional state/effects of stress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lphaLcPeriod"/>
              <a:tabLst>
                <a:tab pos="914400" algn="l"/>
              </a:tabLst>
            </a:pPr>
            <a:r>
              <a:rPr lang="en-GB" sz="2400" dirty="0">
                <a:effectLst/>
                <a:latin typeface="Arial" panose="020B0604020202020204" pitchFamily="34" charset="0"/>
                <a:ea typeface="Calibri" panose="020F0502020204030204" pitchFamily="34" charset="0"/>
                <a:cs typeface="Arial" panose="020B0604020202020204" pitchFamily="34" charset="0"/>
              </a:rPr>
              <a:t>motivation for learning and development</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lphaLcPeriod"/>
              <a:tabLst>
                <a:tab pos="914400" algn="l"/>
              </a:tabLst>
            </a:pPr>
            <a:r>
              <a:rPr lang="en-GB" sz="2400" dirty="0">
                <a:effectLst/>
                <a:latin typeface="Arial" panose="020B0604020202020204" pitchFamily="34" charset="0"/>
                <a:ea typeface="Calibri" panose="020F0502020204030204" pitchFamily="34" charset="0"/>
                <a:cs typeface="Arial" panose="020B0604020202020204" pitchFamily="34" charset="0"/>
              </a:rPr>
              <a:t>support and training needs</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Блоксхема: алтернативен процес 3">
            <a:extLst>
              <a:ext uri="{FF2B5EF4-FFF2-40B4-BE49-F238E27FC236}">
                <a16:creationId xmlns:a16="http://schemas.microsoft.com/office/drawing/2014/main" id="{50207884-2224-C7F7-BFB8-1FA9A1C6DAB7}"/>
              </a:ext>
            </a:extLst>
          </p:cNvPr>
          <p:cNvSpPr/>
          <p:nvPr/>
        </p:nvSpPr>
        <p:spPr>
          <a:xfrm>
            <a:off x="557742" y="4064611"/>
            <a:ext cx="8164285" cy="2399209"/>
          </a:xfrm>
          <a:prstGeom prst="flowChartAlternateProcess">
            <a:avLst/>
          </a:prstGeom>
          <a:solidFill>
            <a:srgbClr val="007CB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2. Developing Guidelines for working with students to build resilience and overcome the negative consequences of stress and boost their motivation for learning and development</a:t>
            </a:r>
          </a:p>
        </p:txBody>
      </p:sp>
    </p:spTree>
    <p:extLst>
      <p:ext uri="{BB962C8B-B14F-4D97-AF65-F5344CB8AC3E}">
        <p14:creationId xmlns:p14="http://schemas.microsoft.com/office/powerpoint/2010/main" val="20701665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9" name="Закръглен правоъгълник 8"/>
          <p:cNvSpPr/>
          <p:nvPr/>
        </p:nvSpPr>
        <p:spPr>
          <a:xfrm>
            <a:off x="4208355" y="3810001"/>
            <a:ext cx="1539302" cy="1062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Заглавие 1">
            <a:extLst>
              <a:ext uri="{FF2B5EF4-FFF2-40B4-BE49-F238E27FC236}">
                <a16:creationId xmlns:a16="http://schemas.microsoft.com/office/drawing/2014/main" id="{A850B972-0B7A-40CD-9E79-07E8A87AB03C}"/>
              </a:ext>
            </a:extLst>
          </p:cNvPr>
          <p:cNvSpPr>
            <a:spLocks noGrp="1"/>
          </p:cNvSpPr>
          <p:nvPr>
            <p:ph type="title"/>
          </p:nvPr>
        </p:nvSpPr>
        <p:spPr>
          <a:xfrm>
            <a:off x="412972" y="352863"/>
            <a:ext cx="7982759" cy="610952"/>
          </a:xfrm>
        </p:spPr>
        <p:txBody>
          <a:bodyPr rtlCol="0">
            <a:normAutofit fontScale="90000"/>
          </a:bodyPr>
          <a:lstStyle/>
          <a:p>
            <a:pPr rtl="0"/>
            <a:r>
              <a:rPr lang="en-US" sz="4000" dirty="0"/>
              <a:t>The Well-Be Beneficiaries</a:t>
            </a:r>
            <a:endParaRPr lang="bg-BG" sz="4000" dirty="0"/>
          </a:p>
        </p:txBody>
      </p:sp>
      <p:pic>
        <p:nvPicPr>
          <p:cNvPr id="4" name="Картина 3"/>
          <p:cNvPicPr>
            <a:picLocks noChangeAspect="1"/>
          </p:cNvPicPr>
          <p:nvPr/>
        </p:nvPicPr>
        <p:blipFill>
          <a:blip r:embed="rId4"/>
          <a:stretch>
            <a:fillRect/>
          </a:stretch>
        </p:blipFill>
        <p:spPr>
          <a:xfrm>
            <a:off x="8207199" y="3825613"/>
            <a:ext cx="3229835" cy="2153223"/>
          </a:xfrm>
          <a:prstGeom prst="rect">
            <a:avLst/>
          </a:prstGeom>
        </p:spPr>
      </p:pic>
      <p:grpSp>
        <p:nvGrpSpPr>
          <p:cNvPr id="11" name="Group 10">
            <a:extLst>
              <a:ext uri="{FF2B5EF4-FFF2-40B4-BE49-F238E27FC236}">
                <a16:creationId xmlns:a16="http://schemas.microsoft.com/office/drawing/2014/main" id="{EA6D56B4-1D61-09EB-1AF7-292937DE5486}"/>
              </a:ext>
            </a:extLst>
          </p:cNvPr>
          <p:cNvGrpSpPr/>
          <p:nvPr/>
        </p:nvGrpSpPr>
        <p:grpSpPr>
          <a:xfrm>
            <a:off x="6043579" y="1445353"/>
            <a:ext cx="5393455" cy="4620390"/>
            <a:chOff x="6043579" y="1445352"/>
            <a:chExt cx="6052698" cy="5244443"/>
          </a:xfrm>
        </p:grpSpPr>
        <p:pic>
          <p:nvPicPr>
            <p:cNvPr id="14" name="Картина 13" descr="ученици, които гледат учител, който прави научен експеримент">
              <a:extLst>
                <a:ext uri="{FF2B5EF4-FFF2-40B4-BE49-F238E27FC236}">
                  <a16:creationId xmlns:a16="http://schemas.microsoft.com/office/drawing/2014/main" id="{6AC1EBEB-9D74-3E4C-9BDC-668D2D212A5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10250204" y="1445352"/>
              <a:ext cx="1846073" cy="2778854"/>
            </a:xfrm>
            <a:prstGeom prst="rect">
              <a:avLst/>
            </a:prstGeom>
          </p:spPr>
        </p:pic>
        <p:pic>
          <p:nvPicPr>
            <p:cNvPr id="3" name="Картина 2"/>
            <p:cNvPicPr>
              <a:picLocks noChangeAspect="1"/>
            </p:cNvPicPr>
            <p:nvPr/>
          </p:nvPicPr>
          <p:blipFill>
            <a:blip r:embed="rId6"/>
            <a:stretch>
              <a:fillRect/>
            </a:stretch>
          </p:blipFill>
          <p:spPr>
            <a:xfrm>
              <a:off x="6093617" y="1445352"/>
              <a:ext cx="4156587" cy="2725416"/>
            </a:xfrm>
            <a:prstGeom prst="rect">
              <a:avLst/>
            </a:prstGeom>
          </p:spPr>
        </p:pic>
        <p:pic>
          <p:nvPicPr>
            <p:cNvPr id="18" name="Картина 17" descr="ученици, които са вдигнали ръце">
              <a:extLst>
                <a:ext uri="{FF2B5EF4-FFF2-40B4-BE49-F238E27FC236}">
                  <a16:creationId xmlns:a16="http://schemas.microsoft.com/office/drawing/2014/main" id="{8D11AB9E-363B-C248-9288-085B4151B4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5"/>
            <a:stretch/>
          </p:blipFill>
          <p:spPr>
            <a:xfrm>
              <a:off x="6043579" y="3306932"/>
              <a:ext cx="2428080" cy="3382863"/>
            </a:xfrm>
            <a:prstGeom prst="rect">
              <a:avLst/>
            </a:prstGeom>
          </p:spPr>
        </p:pic>
      </p:grpSp>
      <p:sp>
        <p:nvSpPr>
          <p:cNvPr id="8" name="Закръглен правоъгълник 7"/>
          <p:cNvSpPr/>
          <p:nvPr/>
        </p:nvSpPr>
        <p:spPr>
          <a:xfrm>
            <a:off x="4071930" y="2337936"/>
            <a:ext cx="1905518" cy="1097734"/>
          </a:xfrm>
          <a:prstGeom prst="roundRect">
            <a:avLst/>
          </a:prstGeom>
          <a:solidFill>
            <a:srgbClr val="6BC04B"/>
          </a:solidFill>
          <a:ln>
            <a:solidFill>
              <a:srgbClr val="6A1F75"/>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aphicFrame>
        <p:nvGraphicFramePr>
          <p:cNvPr id="6" name="Контейнер за съдържание 5"/>
          <p:cNvGraphicFramePr>
            <a:graphicFrameLocks noGrp="1"/>
          </p:cNvGraphicFramePr>
          <p:nvPr>
            <p:ph idx="1"/>
            <p:extLst>
              <p:ext uri="{D42A27DB-BD31-4B8C-83A1-F6EECF244321}">
                <p14:modId xmlns:p14="http://schemas.microsoft.com/office/powerpoint/2010/main" val="2840006579"/>
              </p:ext>
            </p:extLst>
          </p:nvPr>
        </p:nvGraphicFramePr>
        <p:xfrm>
          <a:off x="574766" y="2168433"/>
          <a:ext cx="5172891" cy="41278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Текстово поле 4"/>
          <p:cNvSpPr txBox="1"/>
          <p:nvPr/>
        </p:nvSpPr>
        <p:spPr>
          <a:xfrm>
            <a:off x="1718379" y="4687779"/>
            <a:ext cx="112340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Direct</a:t>
            </a:r>
            <a:endParaRPr lang="bg-BG" b="1" dirty="0">
              <a:solidFill>
                <a:schemeClr val="bg1"/>
              </a:solidFill>
              <a:latin typeface="Arial" panose="020B0604020202020204" pitchFamily="34" charset="0"/>
              <a:cs typeface="Arial" panose="020B0604020202020204" pitchFamily="34" charset="0"/>
            </a:endParaRPr>
          </a:p>
        </p:txBody>
      </p:sp>
      <p:sp>
        <p:nvSpPr>
          <p:cNvPr id="10" name="Текстово поле 9"/>
          <p:cNvSpPr txBox="1"/>
          <p:nvPr/>
        </p:nvSpPr>
        <p:spPr>
          <a:xfrm>
            <a:off x="1718379" y="5445425"/>
            <a:ext cx="1404869"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Indirect</a:t>
            </a:r>
            <a:endParaRPr lang="bg-BG" b="1" dirty="0">
              <a:solidFill>
                <a:schemeClr val="bg1"/>
              </a:solidFill>
              <a:latin typeface="Arial" panose="020B0604020202020204" pitchFamily="34" charset="0"/>
              <a:cs typeface="Arial" panose="020B0604020202020204" pitchFamily="34" charset="0"/>
            </a:endParaRPr>
          </a:p>
        </p:txBody>
      </p:sp>
      <p:pic>
        <p:nvPicPr>
          <p:cNvPr id="12" name="Picture 11" descr="Text&#10;&#10;Description automatically generated">
            <a:extLst>
              <a:ext uri="{FF2B5EF4-FFF2-40B4-BE49-F238E27FC236}">
                <a16:creationId xmlns:a16="http://schemas.microsoft.com/office/drawing/2014/main" id="{E77F6774-2BD1-84AC-5389-4BA9DDEA37B4}"/>
              </a:ext>
            </a:extLst>
          </p:cNvPr>
          <p:cNvPicPr>
            <a:picLocks noChangeAspect="1"/>
          </p:cNvPicPr>
          <p:nvPr/>
        </p:nvPicPr>
        <p:blipFill>
          <a:blip r:embed="rId13"/>
          <a:stretch>
            <a:fillRect/>
          </a:stretch>
        </p:blipFill>
        <p:spPr>
          <a:xfrm>
            <a:off x="9006417" y="6065743"/>
            <a:ext cx="3045746" cy="664270"/>
          </a:xfrm>
          <a:prstGeom prst="rect">
            <a:avLst/>
          </a:prstGeom>
        </p:spPr>
      </p:pic>
    </p:spTree>
    <p:extLst>
      <p:ext uri="{BB962C8B-B14F-4D97-AF65-F5344CB8AC3E}">
        <p14:creationId xmlns:p14="http://schemas.microsoft.com/office/powerpoint/2010/main" val="411401649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онтейнер за съдържание 4"/>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963158" y="1721543"/>
            <a:ext cx="4821098" cy="2922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лавие 1"/>
          <p:cNvSpPr>
            <a:spLocks noGrp="1"/>
          </p:cNvSpPr>
          <p:nvPr>
            <p:ph type="title"/>
          </p:nvPr>
        </p:nvSpPr>
        <p:spPr/>
        <p:txBody>
          <a:bodyPr>
            <a:normAutofit/>
          </a:bodyPr>
          <a:lstStyle/>
          <a:p>
            <a:r>
              <a:rPr lang="en-US" sz="3600" dirty="0"/>
              <a:t>The Well-Be Project Outputs</a:t>
            </a:r>
            <a:endParaRPr lang="bg-BG" sz="3600" dirty="0"/>
          </a:p>
        </p:txBody>
      </p:sp>
      <p:pic>
        <p:nvPicPr>
          <p:cNvPr id="6" name="Контейнер за съдържание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896557" y="1478436"/>
            <a:ext cx="2409825" cy="3282950"/>
          </a:xfrm>
          <a:prstGeom prst="rect">
            <a:avLst/>
          </a:prstGeom>
          <a:ln>
            <a:noFill/>
          </a:ln>
          <a:effectLst>
            <a:softEdge rad="112500"/>
          </a:effectLst>
        </p:spPr>
      </p:pic>
      <p:sp>
        <p:nvSpPr>
          <p:cNvPr id="7" name="Текстово поле 6"/>
          <p:cNvSpPr txBox="1"/>
          <p:nvPr/>
        </p:nvSpPr>
        <p:spPr>
          <a:xfrm>
            <a:off x="798372" y="4761386"/>
            <a:ext cx="5760271" cy="1323439"/>
          </a:xfrm>
          <a:prstGeom prst="rect">
            <a:avLst/>
          </a:prstGeom>
          <a:solidFill>
            <a:srgbClr val="B42573"/>
          </a:soli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IO1: Survey Research Handbook </a:t>
            </a:r>
            <a:r>
              <a:rPr lang="en-US" sz="2000" dirty="0">
                <a:solidFill>
                  <a:schemeClr val="bg1"/>
                </a:solidFill>
                <a:latin typeface="Arial" panose="020B0604020202020204" pitchFamily="34" charset="0"/>
                <a:cs typeface="Arial" panose="020B0604020202020204" pitchFamily="34" charset="0"/>
              </a:rPr>
              <a:t> </a:t>
            </a:r>
          </a:p>
          <a:p>
            <a:pPr algn="ctr"/>
            <a:r>
              <a:rPr lang="en-US" sz="2000" dirty="0">
                <a:solidFill>
                  <a:schemeClr val="bg1"/>
                </a:solidFill>
                <a:latin typeface="Arial" panose="020B0604020202020204" pitchFamily="34" charset="0"/>
                <a:cs typeface="Arial" panose="020B0604020202020204" pitchFamily="34" charset="0"/>
              </a:rPr>
              <a:t>contains evaluation tools for teachers, students and parents, which measure students` psychological state of being </a:t>
            </a:r>
            <a:endParaRPr lang="bg-BG" sz="2000" dirty="0">
              <a:solidFill>
                <a:schemeClr val="bg1"/>
              </a:solidFill>
              <a:latin typeface="Arial" panose="020B0604020202020204" pitchFamily="34" charset="0"/>
              <a:cs typeface="Arial" panose="020B0604020202020204" pitchFamily="34" charset="0"/>
            </a:endParaRPr>
          </a:p>
        </p:txBody>
      </p:sp>
      <p:sp>
        <p:nvSpPr>
          <p:cNvPr id="8" name="Текстово поле 7"/>
          <p:cNvSpPr txBox="1"/>
          <p:nvPr/>
        </p:nvSpPr>
        <p:spPr>
          <a:xfrm>
            <a:off x="7055207" y="4845161"/>
            <a:ext cx="4545106" cy="1015663"/>
          </a:xfrm>
          <a:prstGeom prst="rect">
            <a:avLst/>
          </a:prstGeom>
          <a:solidFill>
            <a:srgbClr val="B4257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Teacher`s Guide </a:t>
            </a:r>
            <a:r>
              <a:rPr lang="en-US" sz="2000" dirty="0">
                <a:solidFill>
                  <a:schemeClr val="bg1"/>
                </a:solidFill>
                <a:latin typeface="Arial" panose="020B0604020202020204" pitchFamily="34" charset="0"/>
                <a:cs typeface="Arial" panose="020B0604020202020204" pitchFamily="34" charset="0"/>
              </a:rPr>
              <a:t>– </a:t>
            </a:r>
          </a:p>
          <a:p>
            <a:pPr algn="ctr"/>
            <a:r>
              <a:rPr lang="en-US" sz="2000" dirty="0">
                <a:solidFill>
                  <a:schemeClr val="bg1"/>
                </a:solidFill>
                <a:latin typeface="Arial" panose="020B0604020202020204" pitchFamily="34" charset="0"/>
                <a:cs typeface="Arial" panose="020B0604020202020204" pitchFamily="34" charset="0"/>
              </a:rPr>
              <a:t>online repository of How-</a:t>
            </a:r>
            <a:r>
              <a:rPr lang="en-US" sz="2000" dirty="0" err="1">
                <a:solidFill>
                  <a:schemeClr val="bg1"/>
                </a:solidFill>
                <a:latin typeface="Arial" panose="020B0604020202020204" pitchFamily="34" charset="0"/>
                <a:cs typeface="Arial" panose="020B0604020202020204" pitchFamily="34" charset="0"/>
              </a:rPr>
              <a:t>To’s</a:t>
            </a:r>
            <a:r>
              <a:rPr lang="en-US" sz="2000" dirty="0">
                <a:solidFill>
                  <a:schemeClr val="bg1"/>
                </a:solidFill>
                <a:latin typeface="Arial" panose="020B0604020202020204" pitchFamily="34" charset="0"/>
                <a:cs typeface="Arial" panose="020B0604020202020204" pitchFamily="34" charset="0"/>
              </a:rPr>
              <a:t> to keep positive climate at school</a:t>
            </a:r>
            <a:endParaRPr lang="bg-BG" sz="2000" dirty="0">
              <a:solidFill>
                <a:schemeClr val="bg1"/>
              </a:solidFill>
              <a:latin typeface="Arial" panose="020B0604020202020204" pitchFamily="34" charset="0"/>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415DE91D-5069-0FB8-0688-C6FF9D6CEB2B}"/>
              </a:ext>
            </a:extLst>
          </p:cNvPr>
          <p:cNvPicPr>
            <a:picLocks noChangeAspect="1"/>
          </p:cNvPicPr>
          <p:nvPr/>
        </p:nvPicPr>
        <p:blipFill>
          <a:blip r:embed="rId4"/>
          <a:stretch>
            <a:fillRect/>
          </a:stretch>
        </p:blipFill>
        <p:spPr>
          <a:xfrm>
            <a:off x="9323155" y="6035550"/>
            <a:ext cx="2277158" cy="496642"/>
          </a:xfrm>
          <a:prstGeom prst="rect">
            <a:avLst/>
          </a:prstGeom>
        </p:spPr>
      </p:pic>
    </p:spTree>
    <p:extLst>
      <p:ext uri="{BB962C8B-B14F-4D97-AF65-F5344CB8AC3E}">
        <p14:creationId xmlns:p14="http://schemas.microsoft.com/office/powerpoint/2010/main" val="4155315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333279" y="154769"/>
            <a:ext cx="9905998" cy="1506807"/>
          </a:xfrm>
        </p:spPr>
        <p:txBody>
          <a:bodyPr>
            <a:normAutofit/>
          </a:bodyPr>
          <a:lstStyle/>
          <a:p>
            <a:r>
              <a:rPr lang="en-US" sz="3200" i="1" cap="none" dirty="0">
                <a:ln w="6600">
                  <a:solidFill>
                    <a:schemeClr val="accent2"/>
                  </a:solidFill>
                  <a:prstDash val="solid"/>
                </a:ln>
                <a:solidFill>
                  <a:schemeClr val="tx1"/>
                </a:solidFill>
                <a:effectLst>
                  <a:outerShdw dist="38100" dir="2700000" algn="tl" rotWithShape="0">
                    <a:schemeClr val="accent2"/>
                  </a:outerShdw>
                </a:effectLst>
              </a:rPr>
              <a:t>The Well-Be Innovation model</a:t>
            </a:r>
            <a:r>
              <a:rPr lang="en-US" sz="3200" cap="none" dirty="0">
                <a:ln w="6600">
                  <a:solidFill>
                    <a:schemeClr val="accent2"/>
                  </a:solidFill>
                  <a:prstDash val="solid"/>
                </a:ln>
                <a:solidFill>
                  <a:schemeClr val="tx1"/>
                </a:solidFill>
                <a:effectLst>
                  <a:outerShdw dist="38100" dir="2700000" algn="tl" rotWithShape="0">
                    <a:schemeClr val="accent2"/>
                  </a:outerShdw>
                </a:effectLst>
              </a:rPr>
              <a:t> </a:t>
            </a:r>
            <a:br>
              <a:rPr lang="en-US" sz="3200" dirty="0">
                <a:solidFill>
                  <a:schemeClr val="tx1"/>
                </a:solidFill>
              </a:rPr>
            </a:br>
            <a:r>
              <a:rPr lang="en-US" sz="3200" dirty="0">
                <a:solidFill>
                  <a:schemeClr val="tx1"/>
                </a:solidFill>
              </a:rPr>
              <a:t>A synchronized comprehensive survey</a:t>
            </a:r>
            <a:endParaRPr lang="bg-BG" sz="3200" dirty="0">
              <a:solidFill>
                <a:schemeClr val="tx1"/>
              </a:solidFill>
            </a:endParaRPr>
          </a:p>
        </p:txBody>
      </p:sp>
      <p:graphicFrame>
        <p:nvGraphicFramePr>
          <p:cNvPr id="4" name="Контейнер на съдържание 8" descr="Графика SmartArt за икона">
            <a:extLst>
              <a:ext uri="{FF2B5EF4-FFF2-40B4-BE49-F238E27FC236}">
                <a16:creationId xmlns:a16="http://schemas.microsoft.com/office/drawing/2014/main" id="{1E8F1206-26E1-9E44-A1A9-B061CF0EEA5A}"/>
              </a:ext>
            </a:extLst>
          </p:cNvPr>
          <p:cNvGraphicFramePr>
            <a:graphicFrameLocks/>
          </p:cNvGraphicFramePr>
          <p:nvPr>
            <p:extLst>
              <p:ext uri="{D42A27DB-BD31-4B8C-83A1-F6EECF244321}">
                <p14:modId xmlns:p14="http://schemas.microsoft.com/office/powerpoint/2010/main" val="2174893132"/>
              </p:ext>
            </p:extLst>
          </p:nvPr>
        </p:nvGraphicFramePr>
        <p:xfrm>
          <a:off x="942877" y="1738431"/>
          <a:ext cx="10722251" cy="2676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Диаграма 4"/>
          <p:cNvGraphicFramePr/>
          <p:nvPr>
            <p:extLst>
              <p:ext uri="{D42A27DB-BD31-4B8C-83A1-F6EECF244321}">
                <p14:modId xmlns:p14="http://schemas.microsoft.com/office/powerpoint/2010/main" val="1148608963"/>
              </p:ext>
            </p:extLst>
          </p:nvPr>
        </p:nvGraphicFramePr>
        <p:xfrm>
          <a:off x="419774" y="4115025"/>
          <a:ext cx="11768459" cy="23202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Стрелка надолу 6"/>
          <p:cNvSpPr/>
          <p:nvPr/>
        </p:nvSpPr>
        <p:spPr>
          <a:xfrm rot="18590866">
            <a:off x="2124866" y="1395652"/>
            <a:ext cx="484632" cy="978408"/>
          </a:xfrm>
          <a:prstGeom prst="downArrow">
            <a:avLst/>
          </a:prstGeom>
          <a:solidFill>
            <a:srgbClr val="6A1F75"/>
          </a:solidFill>
          <a:ln>
            <a:solidFill>
              <a:srgbClr val="6A1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 name="Стрелка надолу 8"/>
          <p:cNvSpPr/>
          <p:nvPr/>
        </p:nvSpPr>
        <p:spPr>
          <a:xfrm rot="2630776">
            <a:off x="9678572" y="1436097"/>
            <a:ext cx="484632" cy="978408"/>
          </a:xfrm>
          <a:prstGeom prst="downArrow">
            <a:avLst/>
          </a:prstGeom>
          <a:solidFill>
            <a:srgbClr val="6A1F75"/>
          </a:solidFill>
          <a:ln>
            <a:solidFill>
              <a:srgbClr val="6A1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 name="Стрелка надолу 9"/>
          <p:cNvSpPr/>
          <p:nvPr/>
        </p:nvSpPr>
        <p:spPr>
          <a:xfrm>
            <a:off x="6096000" y="1323023"/>
            <a:ext cx="493209" cy="353071"/>
          </a:xfrm>
          <a:prstGeom prst="downArrow">
            <a:avLst/>
          </a:prstGeom>
          <a:solidFill>
            <a:srgbClr val="6A1F75"/>
          </a:solidFill>
          <a:ln>
            <a:solidFill>
              <a:srgbClr val="6A1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1" name="Текстово поле 10"/>
          <p:cNvSpPr txBox="1"/>
          <p:nvPr/>
        </p:nvSpPr>
        <p:spPr>
          <a:xfrm>
            <a:off x="7594544" y="3676565"/>
            <a:ext cx="2431995" cy="507831"/>
          </a:xfrm>
          <a:prstGeom prst="rect">
            <a:avLst/>
          </a:prstGeom>
          <a:noFill/>
        </p:spPr>
        <p:txBody>
          <a:bodyPr wrap="square" rtlCol="0">
            <a:spAutoFit/>
          </a:bodyPr>
          <a:lstStyle/>
          <a:p>
            <a:pPr algn="ctr"/>
            <a:r>
              <a:rPr lang="en-US" sz="2700" dirty="0">
                <a:solidFill>
                  <a:srgbClr val="B42573"/>
                </a:solidFill>
                <a:latin typeface="Arial" panose="020B0604020202020204" pitchFamily="34" charset="0"/>
                <a:cs typeface="Arial" panose="020B0604020202020204" pitchFamily="34" charset="0"/>
              </a:rPr>
              <a:t>Their teachers</a:t>
            </a:r>
            <a:endParaRPr lang="bg-BG" sz="2700" dirty="0">
              <a:solidFill>
                <a:srgbClr val="B42573"/>
              </a:solidFill>
              <a:latin typeface="Arial" panose="020B0604020202020204" pitchFamily="34" charset="0"/>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5F1DDE2F-093A-88E1-9D89-95FF2396EE5B}"/>
              </a:ext>
            </a:extLst>
          </p:cNvPr>
          <p:cNvPicPr>
            <a:picLocks noChangeAspect="1"/>
          </p:cNvPicPr>
          <p:nvPr/>
        </p:nvPicPr>
        <p:blipFill>
          <a:blip r:embed="rId12"/>
          <a:stretch>
            <a:fillRect/>
          </a:stretch>
        </p:blipFill>
        <p:spPr>
          <a:xfrm>
            <a:off x="8996892" y="6145545"/>
            <a:ext cx="3045746" cy="664270"/>
          </a:xfrm>
          <a:prstGeom prst="rect">
            <a:avLst/>
          </a:prstGeom>
        </p:spPr>
      </p:pic>
    </p:spTree>
    <p:extLst>
      <p:ext uri="{BB962C8B-B14F-4D97-AF65-F5344CB8AC3E}">
        <p14:creationId xmlns:p14="http://schemas.microsoft.com/office/powerpoint/2010/main" val="6870508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9CB94AAA-6535-B94B-BC0B-47265151B7E8}"/>
              </a:ext>
            </a:extLst>
          </p:cNvPr>
          <p:cNvPicPr>
            <a:picLocks noChangeAspect="1"/>
          </p:cNvPicPr>
          <p:nvPr/>
        </p:nvPicPr>
        <p:blipFill>
          <a:blip r:embed="rId3"/>
          <a:stretch>
            <a:fillRect/>
          </a:stretch>
        </p:blipFill>
        <p:spPr>
          <a:xfrm>
            <a:off x="944964" y="1458483"/>
            <a:ext cx="8003093" cy="4967437"/>
          </a:xfrm>
          <a:prstGeom prst="rect">
            <a:avLst/>
          </a:prstGeom>
        </p:spPr>
      </p:pic>
      <p:sp>
        <p:nvSpPr>
          <p:cNvPr id="3" name="Content Placeholder 2">
            <a:extLst>
              <a:ext uri="{FF2B5EF4-FFF2-40B4-BE49-F238E27FC236}">
                <a16:creationId xmlns:a16="http://schemas.microsoft.com/office/drawing/2014/main" id="{9F9D5B95-8FF4-7A54-764E-C8E25BB20C9F}"/>
              </a:ext>
            </a:extLst>
          </p:cNvPr>
          <p:cNvSpPr>
            <a:spLocks noGrp="1"/>
          </p:cNvSpPr>
          <p:nvPr>
            <p:ph sz="quarter" idx="11"/>
          </p:nvPr>
        </p:nvSpPr>
        <p:spPr/>
        <p:txBody>
          <a:bodyPr/>
          <a:lstStyle/>
          <a:p>
            <a:endParaRPr lang="en-GB" dirty="0"/>
          </a:p>
        </p:txBody>
      </p:sp>
      <p:sp>
        <p:nvSpPr>
          <p:cNvPr id="5" name="Title 4">
            <a:extLst>
              <a:ext uri="{FF2B5EF4-FFF2-40B4-BE49-F238E27FC236}">
                <a16:creationId xmlns:a16="http://schemas.microsoft.com/office/drawing/2014/main" id="{0B13FE06-C300-4DD8-8476-54021379A044}"/>
              </a:ext>
            </a:extLst>
          </p:cNvPr>
          <p:cNvSpPr>
            <a:spLocks noGrp="1"/>
          </p:cNvSpPr>
          <p:nvPr>
            <p:ph type="title"/>
          </p:nvPr>
        </p:nvSpPr>
        <p:spPr>
          <a:xfrm>
            <a:off x="392514" y="270145"/>
            <a:ext cx="7820867" cy="593725"/>
          </a:xfrm>
        </p:spPr>
        <p:txBody>
          <a:bodyPr>
            <a:noAutofit/>
          </a:bodyPr>
          <a:lstStyle/>
          <a:p>
            <a:br>
              <a:rPr lang="en-US" sz="2400" b="1" dirty="0">
                <a:solidFill>
                  <a:srgbClr val="50E3C2"/>
                </a:solidFill>
                <a:latin typeface="Verdana" panose="020B0604030504040204" pitchFamily="34" charset="0"/>
              </a:rPr>
            </a:br>
            <a:endParaRPr lang="en-GB" sz="2400" b="1" dirty="0">
              <a:solidFill>
                <a:srgbClr val="50E3C2"/>
              </a:solidFill>
              <a:latin typeface="Verdana" panose="020B0604030504040204" pitchFamily="34" charset="0"/>
            </a:endParaRPr>
          </a:p>
        </p:txBody>
      </p:sp>
      <p:sp>
        <p:nvSpPr>
          <p:cNvPr id="8" name="Title 7">
            <a:extLst>
              <a:ext uri="{FF2B5EF4-FFF2-40B4-BE49-F238E27FC236}">
                <a16:creationId xmlns:a16="http://schemas.microsoft.com/office/drawing/2014/main" id="{396C70E6-11AA-456F-A753-FDEF4AC0D3E7}"/>
              </a:ext>
            </a:extLst>
          </p:cNvPr>
          <p:cNvSpPr txBox="1">
            <a:spLocks/>
          </p:cNvSpPr>
          <p:nvPr/>
        </p:nvSpPr>
        <p:spPr>
          <a:xfrm>
            <a:off x="1063142" y="326893"/>
            <a:ext cx="8003093" cy="5897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latin typeface="Arial" panose="020B0604020202020204" pitchFamily="34" charset="0"/>
                <a:ea typeface="Calibri" panose="020F0502020204030204" pitchFamily="34" charset="0"/>
                <a:cs typeface="Times New Roman" panose="02020603050405020304" pitchFamily="18" charset="0"/>
              </a:rPr>
              <a:t>The Well-Be Intellectual Output 1 (IO1)</a:t>
            </a:r>
          </a:p>
        </p:txBody>
      </p:sp>
      <p:sp>
        <p:nvSpPr>
          <p:cNvPr id="2" name="Rectangle 1">
            <a:extLst>
              <a:ext uri="{FF2B5EF4-FFF2-40B4-BE49-F238E27FC236}">
                <a16:creationId xmlns:a16="http://schemas.microsoft.com/office/drawing/2014/main" id="{B2CE29D7-0EB5-ED41-AD32-CEAD296682C3}"/>
              </a:ext>
            </a:extLst>
          </p:cNvPr>
          <p:cNvSpPr/>
          <p:nvPr/>
        </p:nvSpPr>
        <p:spPr>
          <a:xfrm>
            <a:off x="1363545" y="2703557"/>
            <a:ext cx="7402286" cy="3046988"/>
          </a:xfrm>
          <a:prstGeom prst="rect">
            <a:avLst/>
          </a:prstGeom>
        </p:spPr>
        <p:txBody>
          <a:bodyPr wrap="square">
            <a:spAutoFit/>
          </a:bodyPr>
          <a:lstStyle/>
          <a:p>
            <a:r>
              <a:rPr lang="en-GB" sz="2400" dirty="0">
                <a:latin typeface="Arial" panose="020B0604020202020204" pitchFamily="34" charset="0"/>
                <a:ea typeface="Calibri" panose="020F0502020204030204" pitchFamily="34" charset="0"/>
                <a:cs typeface="Arial" panose="020B0604020202020204" pitchFamily="34" charset="0"/>
              </a:rPr>
              <a:t> </a:t>
            </a:r>
          </a:p>
          <a:p>
            <a:endParaRPr lang="en-GB" sz="2400" dirty="0">
              <a:latin typeface="Arial" panose="020B0604020202020204" pitchFamily="34" charset="0"/>
              <a:ea typeface="Calibri" panose="020F0502020204030204" pitchFamily="34" charset="0"/>
              <a:cs typeface="Arial" panose="020B0604020202020204" pitchFamily="34" charset="0"/>
            </a:endParaRPr>
          </a:p>
          <a:p>
            <a:r>
              <a:rPr lang="en-GB" sz="3200" dirty="0">
                <a:latin typeface="Arial" panose="020B0604020202020204" pitchFamily="34" charset="0"/>
                <a:ea typeface="Calibri" panose="020F0502020204030204" pitchFamily="34" charset="0"/>
                <a:cs typeface="Arial" panose="020B0604020202020204" pitchFamily="34" charset="0"/>
              </a:rPr>
              <a:t>A Survey Research Handbook studying the impact of crisis stress on the mental health of secondary school students</a:t>
            </a: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5183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9CB94AAA-6535-B94B-BC0B-47265151B7E8}"/>
              </a:ext>
            </a:extLst>
          </p:cNvPr>
          <p:cNvPicPr>
            <a:picLocks noChangeAspect="1"/>
          </p:cNvPicPr>
          <p:nvPr/>
        </p:nvPicPr>
        <p:blipFill>
          <a:blip r:embed="rId3"/>
          <a:stretch>
            <a:fillRect/>
          </a:stretch>
        </p:blipFill>
        <p:spPr>
          <a:xfrm>
            <a:off x="870360" y="1487201"/>
            <a:ext cx="7998200" cy="4964400"/>
          </a:xfrm>
          <a:prstGeom prst="rect">
            <a:avLst/>
          </a:prstGeom>
          <a:effectLst/>
        </p:spPr>
      </p:pic>
      <p:sp>
        <p:nvSpPr>
          <p:cNvPr id="5" name="Title 4">
            <a:extLst>
              <a:ext uri="{FF2B5EF4-FFF2-40B4-BE49-F238E27FC236}">
                <a16:creationId xmlns:a16="http://schemas.microsoft.com/office/drawing/2014/main" id="{0B13FE06-C300-4DD8-8476-54021379A044}"/>
              </a:ext>
            </a:extLst>
          </p:cNvPr>
          <p:cNvSpPr>
            <a:spLocks noGrp="1"/>
          </p:cNvSpPr>
          <p:nvPr>
            <p:ph type="title"/>
          </p:nvPr>
        </p:nvSpPr>
        <p:spPr/>
        <p:txBody>
          <a:bodyPr>
            <a:noAutofit/>
          </a:bodyPr>
          <a:lstStyle/>
          <a:p>
            <a:br>
              <a:rPr lang="en-US" sz="2400" b="1" dirty="0">
                <a:solidFill>
                  <a:srgbClr val="50E3C2"/>
                </a:solidFill>
                <a:latin typeface="Verdana" panose="020B0604030504040204" pitchFamily="34" charset="0"/>
              </a:rPr>
            </a:br>
            <a:endParaRPr lang="en-GB" sz="2400" b="1" dirty="0">
              <a:solidFill>
                <a:srgbClr val="50E3C2"/>
              </a:solidFill>
              <a:latin typeface="Verdana" panose="020B0604030504040204" pitchFamily="34" charset="0"/>
            </a:endParaRPr>
          </a:p>
        </p:txBody>
      </p:sp>
      <p:sp>
        <p:nvSpPr>
          <p:cNvPr id="8" name="Title 7">
            <a:extLst>
              <a:ext uri="{FF2B5EF4-FFF2-40B4-BE49-F238E27FC236}">
                <a16:creationId xmlns:a16="http://schemas.microsoft.com/office/drawing/2014/main" id="{396C70E6-11AA-456F-A753-FDEF4AC0D3E7}"/>
              </a:ext>
            </a:extLst>
          </p:cNvPr>
          <p:cNvSpPr txBox="1">
            <a:spLocks/>
          </p:cNvSpPr>
          <p:nvPr/>
        </p:nvSpPr>
        <p:spPr>
          <a:xfrm>
            <a:off x="484346" y="274781"/>
            <a:ext cx="4842013" cy="5897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Introduction</a:t>
            </a:r>
            <a:endParaRPr lang="en-GB"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2CE29D7-0EB5-ED41-AD32-CEAD296682C3}"/>
              </a:ext>
            </a:extLst>
          </p:cNvPr>
          <p:cNvSpPr/>
          <p:nvPr/>
        </p:nvSpPr>
        <p:spPr>
          <a:xfrm>
            <a:off x="1533148" y="2199686"/>
            <a:ext cx="7402286" cy="3539430"/>
          </a:xfrm>
          <a:prstGeom prst="rect">
            <a:avLst/>
          </a:prstGeom>
        </p:spPr>
        <p:txBody>
          <a:bodyPr wrap="square">
            <a:spAutoFit/>
          </a:bodyPr>
          <a:lstStyle/>
          <a:p>
            <a:r>
              <a:rPr lang="en-GB" sz="1600" b="1" dirty="0">
                <a:latin typeface="Arial" panose="020B0604020202020204" pitchFamily="34" charset="0"/>
                <a:ea typeface="Calibri" panose="020F0502020204030204" pitchFamily="34" charset="0"/>
                <a:cs typeface="Arial" panose="020B0604020202020204" pitchFamily="34" charset="0"/>
              </a:rPr>
              <a:t>Welcomes</a:t>
            </a:r>
          </a:p>
          <a:p>
            <a:r>
              <a:rPr lang="en-GB" sz="1600" b="1" dirty="0">
                <a:latin typeface="Arial" panose="020B0604020202020204" pitchFamily="34" charset="0"/>
                <a:ea typeface="Calibri" panose="020F0502020204030204" pitchFamily="34" charset="0"/>
                <a:cs typeface="Arial" panose="020B0604020202020204" pitchFamily="34" charset="0"/>
              </a:rPr>
              <a:t> </a:t>
            </a:r>
          </a:p>
          <a:p>
            <a:r>
              <a:rPr lang="en-GB" sz="1600" b="1" dirty="0">
                <a:latin typeface="Arial" panose="020B0604020202020204" pitchFamily="34" charset="0"/>
                <a:ea typeface="Calibri" panose="020F0502020204030204" pitchFamily="34" charset="0"/>
                <a:cs typeface="Arial" panose="020B0604020202020204" pitchFamily="34" charset="0"/>
              </a:rPr>
              <a:t>Introduction to The Mighty Creatives</a:t>
            </a:r>
          </a:p>
          <a:p>
            <a:r>
              <a:rPr lang="en-GB" sz="1600" b="1" dirty="0">
                <a:latin typeface="Arial" panose="020B0604020202020204" pitchFamily="34" charset="0"/>
                <a:ea typeface="Calibri" panose="020F0502020204030204" pitchFamily="34" charset="0"/>
                <a:cs typeface="Arial" panose="020B0604020202020204" pitchFamily="34" charset="0"/>
              </a:rPr>
              <a:t> </a:t>
            </a:r>
          </a:p>
          <a:p>
            <a:r>
              <a:rPr lang="en-GB" sz="1600" b="1" dirty="0">
                <a:latin typeface="Arial" panose="020B0604020202020204" pitchFamily="34" charset="0"/>
                <a:ea typeface="Calibri" panose="020F0502020204030204" pitchFamily="34" charset="0"/>
                <a:cs typeface="Arial" panose="020B0604020202020204" pitchFamily="34" charset="0"/>
              </a:rPr>
              <a:t>Introduction to The ‘Well-Be’ Project</a:t>
            </a:r>
          </a:p>
          <a:p>
            <a:endParaRPr lang="en-GB" sz="1600" b="1" dirty="0">
              <a:latin typeface="Arial" panose="020B0604020202020204" pitchFamily="34" charset="0"/>
              <a:ea typeface="Calibri" panose="020F0502020204030204" pitchFamily="34" charset="0"/>
              <a:cs typeface="Arial" panose="020B0604020202020204" pitchFamily="34" charset="0"/>
            </a:endParaRPr>
          </a:p>
          <a:p>
            <a:r>
              <a:rPr lang="en-GB" sz="1600" b="1" dirty="0">
                <a:latin typeface="Arial" panose="020B0604020202020204" pitchFamily="34" charset="0"/>
                <a:ea typeface="Calibri" panose="020F0502020204030204" pitchFamily="34" charset="0"/>
                <a:cs typeface="Arial" panose="020B0604020202020204" pitchFamily="34" charset="0"/>
              </a:rPr>
              <a:t>Project Aims, Objectives and Outputs</a:t>
            </a:r>
          </a:p>
          <a:p>
            <a:r>
              <a:rPr lang="en-GB" sz="1600" b="1" dirty="0">
                <a:latin typeface="Arial" panose="020B0604020202020204" pitchFamily="34" charset="0"/>
                <a:ea typeface="Calibri" panose="020F0502020204030204" pitchFamily="34" charset="0"/>
                <a:cs typeface="Arial" panose="020B0604020202020204" pitchFamily="34" charset="0"/>
              </a:rPr>
              <a:t> </a:t>
            </a:r>
          </a:p>
          <a:p>
            <a:r>
              <a:rPr lang="en-GB" sz="1600" b="1" dirty="0">
                <a:latin typeface="Arial" panose="020B0604020202020204" pitchFamily="34" charset="0"/>
                <a:ea typeface="Calibri" panose="020F0502020204030204" pitchFamily="34" charset="0"/>
                <a:cs typeface="Arial" panose="020B0604020202020204" pitchFamily="34" charset="0"/>
              </a:rPr>
              <a:t>Intellectual Output 1: Survey Research Handbook studying the impact of crisis stress on the mental health of secondary school students</a:t>
            </a:r>
          </a:p>
          <a:p>
            <a:endParaRPr lang="en-GB" sz="1600" b="1" dirty="0">
              <a:latin typeface="Arial" panose="020B0604020202020204" pitchFamily="34" charset="0"/>
              <a:ea typeface="Calibri" panose="020F0502020204030204" pitchFamily="34" charset="0"/>
              <a:cs typeface="Arial" panose="020B0604020202020204" pitchFamily="34" charset="0"/>
            </a:endParaRPr>
          </a:p>
          <a:p>
            <a:r>
              <a:rPr lang="en-GB" sz="1600" b="1" dirty="0">
                <a:latin typeface="Arial" panose="020B0604020202020204" pitchFamily="34" charset="0"/>
                <a:ea typeface="Calibri" panose="020F0502020204030204" pitchFamily="34" charset="0"/>
                <a:cs typeface="Arial" panose="020B0604020202020204" pitchFamily="34" charset="0"/>
              </a:rPr>
              <a:t>Intellectual Output 2: Well-Be Teachers Guide</a:t>
            </a:r>
          </a:p>
          <a:p>
            <a:endParaRPr lang="en-GB" sz="1600" b="1" dirty="0">
              <a:latin typeface="Arial" panose="020B0604020202020204" pitchFamily="34" charset="0"/>
              <a:ea typeface="Calibri" panose="020F0502020204030204" pitchFamily="34" charset="0"/>
              <a:cs typeface="Arial" panose="020B0604020202020204" pitchFamily="34" charset="0"/>
            </a:endParaRPr>
          </a:p>
          <a:p>
            <a:r>
              <a:rPr lang="en-GB" sz="1600" b="1" dirty="0">
                <a:effectLst/>
                <a:latin typeface="Arial" panose="020B0604020202020204" pitchFamily="34" charset="0"/>
                <a:ea typeface="Calibri" panose="020F0502020204030204" pitchFamily="34" charset="0"/>
                <a:cs typeface="Arial" panose="020B0604020202020204" pitchFamily="34" charset="0"/>
              </a:rPr>
              <a:t>Good Practice Guides</a:t>
            </a:r>
          </a:p>
        </p:txBody>
      </p:sp>
    </p:spTree>
    <p:extLst>
      <p:ext uri="{BB962C8B-B14F-4D97-AF65-F5344CB8AC3E}">
        <p14:creationId xmlns:p14="http://schemas.microsoft.com/office/powerpoint/2010/main" val="3884511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86146-D69C-1975-D80C-B15D8B98C07A}"/>
              </a:ext>
            </a:extLst>
          </p:cNvPr>
          <p:cNvSpPr txBox="1"/>
          <p:nvPr/>
        </p:nvSpPr>
        <p:spPr>
          <a:xfrm>
            <a:off x="858130" y="1639891"/>
            <a:ext cx="10297550" cy="4365811"/>
          </a:xfrm>
          <a:prstGeom prst="rect">
            <a:avLst/>
          </a:prstGeom>
          <a:noFill/>
        </p:spPr>
        <p:txBody>
          <a:bodyPr wrap="square" rtlCol="0">
            <a:spAutoFit/>
          </a:bodyPr>
          <a:lstStyle/>
          <a:p>
            <a:pPr algn="just">
              <a:lnSpc>
                <a:spcPct val="115000"/>
              </a:lnSpc>
              <a:spcBef>
                <a:spcPts val="600"/>
              </a:spcBef>
              <a:spcAft>
                <a:spcPts val="600"/>
              </a:spcAft>
            </a:pPr>
            <a:r>
              <a:rPr lang="en-GB" sz="2000" b="1" dirty="0">
                <a:effectLst/>
                <a:latin typeface="Arial" panose="020B0604020202020204" pitchFamily="34" charset="0"/>
                <a:ea typeface="Calibri" panose="020F0502020204030204" pitchFamily="34" charset="0"/>
                <a:cs typeface="Arial" panose="020B0604020202020204" pitchFamily="34" charset="0"/>
              </a:rPr>
              <a:t>November – December 2021</a:t>
            </a:r>
            <a:endParaRPr lang="en-GB" sz="2000" b="1" dirty="0">
              <a:effectLst/>
              <a:latin typeface="Arial" panose="020B0604020202020204" pitchFamily="34" charset="0"/>
              <a:cs typeface="Arial" panose="020B0604020202020204" pitchFamily="34" charset="0"/>
            </a:endParaRPr>
          </a:p>
          <a:p>
            <a:pPr marL="171450" indent="-171450" algn="just">
              <a:lnSpc>
                <a:spcPct val="115000"/>
              </a:lnSpc>
              <a:spcBef>
                <a:spcPts val="600"/>
              </a:spcBef>
              <a:spcAft>
                <a:spcPts val="6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A</a:t>
            </a:r>
            <a:r>
              <a:rPr lang="en-GB" sz="1600" dirty="0">
                <a:effectLst/>
                <a:latin typeface="Arial" panose="020B0604020202020204" pitchFamily="34" charset="0"/>
                <a:ea typeface="Calibri" panose="020F0502020204030204" pitchFamily="34" charset="0"/>
                <a:cs typeface="Arial" panose="020B0604020202020204" pitchFamily="34" charset="0"/>
              </a:rPr>
              <a:t> high similarity in the dynamics of the pandemic and the nature of the counter-epidemic measures that were adopted.</a:t>
            </a:r>
          </a:p>
          <a:p>
            <a:pPr marL="171450" indent="-1714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In Bulgaria the lockdowns were shorter and less widespread than in the UK, Spain and Italy, also lower vaccination coverage in the population</a:t>
            </a:r>
            <a:endParaRPr lang="en-GB" sz="1600" dirty="0">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Distance education introduced for large numbers of students for varying lengths of time, forcing children into isolation and putting them in greater inequality. </a:t>
            </a:r>
          </a:p>
          <a:p>
            <a:pPr marL="171450" indent="-1714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Health experts warned that this would result in increased risks to their mental health and development. In particular, distance learning negatively affects their stress levels and emotional state, the quality of their education, and their communication skills</a:t>
            </a:r>
            <a:r>
              <a:rPr lang="en-GB" sz="1600" dirty="0">
                <a:latin typeface="Arial" panose="020B0604020202020204" pitchFamily="34" charset="0"/>
                <a:ea typeface="Calibri" panose="020F0502020204030204" pitchFamily="34" charset="0"/>
                <a:cs typeface="Arial" panose="020B0604020202020204" pitchFamily="34" charset="0"/>
              </a:rPr>
              <a:t>.</a:t>
            </a:r>
          </a:p>
          <a:p>
            <a:pPr marL="171450" indent="-1714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Overcoming the crisis required a series of measures beyond the restoration of face-to-face learning. </a:t>
            </a:r>
            <a:endParaRPr lang="en-GB" sz="16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5C2AA4-9AC5-3A8E-7471-94EC2D999184}"/>
              </a:ext>
            </a:extLst>
          </p:cNvPr>
          <p:cNvSpPr txBox="1"/>
          <p:nvPr/>
        </p:nvSpPr>
        <p:spPr>
          <a:xfrm>
            <a:off x="372355" y="315179"/>
            <a:ext cx="8002512" cy="800219"/>
          </a:xfrm>
          <a:prstGeom prst="rect">
            <a:avLst/>
          </a:prstGeom>
          <a:noFill/>
        </p:spPr>
        <p:txBody>
          <a:bodyPr wrap="none" rtlCol="0">
            <a:spAutoFit/>
          </a:bodyPr>
          <a:lstStyle/>
          <a:p>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Analysis of the pandemic in the partner countries</a:t>
            </a:r>
            <a:endParaRPr lang="en-GB" sz="2800" dirty="0">
              <a:solidFill>
                <a:schemeClr val="bg1"/>
              </a:solidFill>
              <a:effectLst/>
              <a:latin typeface="Arial" panose="020B0604020202020204" pitchFamily="34" charset="0"/>
              <a:cs typeface="Arial" panose="020B0604020202020204" pitchFamily="34" charset="0"/>
            </a:endParaRPr>
          </a:p>
          <a:p>
            <a:endParaRPr lang="en-US" dirty="0"/>
          </a:p>
        </p:txBody>
      </p:sp>
      <p:pic>
        <p:nvPicPr>
          <p:cNvPr id="5" name="Picture 4" descr="Text&#10;&#10;Description automatically generated">
            <a:extLst>
              <a:ext uri="{FF2B5EF4-FFF2-40B4-BE49-F238E27FC236}">
                <a16:creationId xmlns:a16="http://schemas.microsoft.com/office/drawing/2014/main" id="{A18A206E-E945-AE3B-C53C-A9E32267DCC2}"/>
              </a:ext>
            </a:extLst>
          </p:cNvPr>
          <p:cNvPicPr>
            <a:picLocks noChangeAspect="1"/>
          </p:cNvPicPr>
          <p:nvPr/>
        </p:nvPicPr>
        <p:blipFill>
          <a:blip r:embed="rId2"/>
          <a:stretch>
            <a:fillRect/>
          </a:stretch>
        </p:blipFill>
        <p:spPr>
          <a:xfrm>
            <a:off x="8434917" y="5768281"/>
            <a:ext cx="3045746" cy="664270"/>
          </a:xfrm>
          <a:prstGeom prst="rect">
            <a:avLst/>
          </a:prstGeom>
        </p:spPr>
      </p:pic>
    </p:spTree>
    <p:extLst>
      <p:ext uri="{BB962C8B-B14F-4D97-AF65-F5344CB8AC3E}">
        <p14:creationId xmlns:p14="http://schemas.microsoft.com/office/powerpoint/2010/main" val="1579079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943D65-F3CF-2E54-68AE-F31B0C02FB41}"/>
              </a:ext>
            </a:extLst>
          </p:cNvPr>
          <p:cNvSpPr txBox="1"/>
          <p:nvPr/>
        </p:nvSpPr>
        <p:spPr>
          <a:xfrm>
            <a:off x="1013791" y="1647355"/>
            <a:ext cx="8833811" cy="5385000"/>
          </a:xfrm>
          <a:prstGeom prst="rect">
            <a:avLst/>
          </a:prstGeom>
          <a:noFill/>
        </p:spPr>
        <p:txBody>
          <a:bodyPr wrap="square">
            <a:spAutoFit/>
          </a:bodyPr>
          <a:lstStyle/>
          <a:p>
            <a:pPr algn="just">
              <a:lnSpc>
                <a:spcPct val="115000"/>
              </a:lnSpc>
              <a:spcBef>
                <a:spcPts val="600"/>
              </a:spcBef>
              <a:spcAft>
                <a:spcPts val="600"/>
              </a:spcAft>
            </a:pPr>
            <a:r>
              <a:rPr lang="en-GB" sz="1600" dirty="0">
                <a:latin typeface="Arial" panose="020B0604020202020204" pitchFamily="34" charset="0"/>
                <a:ea typeface="Calibri" panose="020F0502020204030204" pitchFamily="34" charset="0"/>
                <a:cs typeface="Arial" panose="020B0604020202020204" pitchFamily="34" charset="0"/>
              </a:rPr>
              <a:t>To </a:t>
            </a:r>
            <a:r>
              <a:rPr lang="en-GB" sz="1600" dirty="0">
                <a:effectLst/>
                <a:latin typeface="Arial" panose="020B0604020202020204" pitchFamily="34" charset="0"/>
                <a:ea typeface="Calibri" panose="020F0502020204030204" pitchFamily="34" charset="0"/>
                <a:cs typeface="Arial" panose="020B0604020202020204" pitchFamily="34" charset="0"/>
              </a:rPr>
              <a:t>create an implement a reliable instrument to study the impact of the pandemic on the current mental state of secondary school students</a:t>
            </a:r>
            <a:r>
              <a:rPr lang="en-GB" sz="1600" dirty="0">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15000"/>
              </a:lnSpc>
              <a:spcBef>
                <a:spcPts val="600"/>
              </a:spcBef>
              <a:spcAft>
                <a:spcPts val="600"/>
              </a:spcAft>
              <a:buFont typeface="Arial" panose="020B0604020202020204" pitchFamily="34" charset="0"/>
              <a:buChar char="•"/>
            </a:pPr>
            <a:r>
              <a:rPr lang="en-GB" sz="1600" b="1" dirty="0">
                <a:effectLst/>
                <a:latin typeface="Arial" panose="020B0604020202020204" pitchFamily="34" charset="0"/>
                <a:ea typeface="Calibri" panose="020F0502020204030204" pitchFamily="34" charset="0"/>
                <a:cs typeface="Arial" panose="020B0604020202020204" pitchFamily="34" charset="0"/>
              </a:rPr>
              <a:t>a complex methodology for studying the dynamics of the researched phenomena which provides a basis for comparative analyses and forecasts for the development of the processes in a European perspective.</a:t>
            </a:r>
            <a:endParaRPr lang="en-GB"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developed in the context of stress and resilience theory, mental well-being and motivational dispositions.</a:t>
            </a:r>
          </a:p>
          <a:p>
            <a:pPr marL="285750" indent="-285750" algn="just">
              <a:lnSpc>
                <a:spcPct val="115000"/>
              </a:lnSpc>
              <a:spcBef>
                <a:spcPts val="600"/>
              </a:spcBef>
              <a:spcAft>
                <a:spcPts val="600"/>
              </a:spcAft>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Statistical procedures</a:t>
            </a:r>
            <a:r>
              <a:rPr lang="en-GB"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742950" lvl="1"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Descriptive statistics</a:t>
            </a:r>
            <a:endParaRPr lang="en-GB" sz="1600" dirty="0">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Factor analyses</a:t>
            </a:r>
            <a:r>
              <a:rPr lang="en-GB" sz="1600" dirty="0">
                <a:latin typeface="Arial" panose="020B0604020202020204" pitchFamily="34" charset="0"/>
                <a:ea typeface="Calibri" panose="020F0502020204030204" pitchFamily="34" charset="0"/>
                <a:cs typeface="Arial" panose="020B0604020202020204" pitchFamily="34" charset="0"/>
              </a:rPr>
              <a:t> </a:t>
            </a:r>
          </a:p>
          <a:p>
            <a:pPr marL="742950" lvl="1"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ANOVA analyses/T-tests (Group Comparisons)</a:t>
            </a:r>
            <a:endParaRPr lang="en-GB" sz="1600" dirty="0">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Correlation analyses</a:t>
            </a:r>
          </a:p>
          <a:p>
            <a:pPr marL="742950" lvl="1" indent="-285750" algn="just">
              <a:lnSpc>
                <a:spcPct val="115000"/>
              </a:lnSpc>
              <a:spcBef>
                <a:spcPts val="600"/>
              </a:spcBef>
              <a:spcAft>
                <a:spcPts val="6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Demographic analyses</a:t>
            </a:r>
          </a:p>
          <a:p>
            <a:pPr algn="just">
              <a:lnSpc>
                <a:spcPct val="115000"/>
              </a:lnSpc>
              <a:spcBef>
                <a:spcPts val="600"/>
              </a:spcBef>
              <a:spcAft>
                <a:spcPts val="6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B828C2F-41C7-2BEC-B642-1E14B86C7670}"/>
              </a:ext>
            </a:extLst>
          </p:cNvPr>
          <p:cNvSpPr txBox="1"/>
          <p:nvPr/>
        </p:nvSpPr>
        <p:spPr>
          <a:xfrm>
            <a:off x="354189" y="325819"/>
            <a:ext cx="8520281" cy="861774"/>
          </a:xfrm>
          <a:prstGeom prst="rect">
            <a:avLst/>
          </a:prstGeom>
          <a:noFill/>
        </p:spPr>
        <p:txBody>
          <a:bodyPr wrap="none" rtlCol="0">
            <a:spAutoFit/>
          </a:bodyPr>
          <a:lstStyle/>
          <a:p>
            <a:r>
              <a:rPr lang="en-GB"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Aims of the Survey Research Handbook (IO1)</a:t>
            </a:r>
          </a:p>
          <a:p>
            <a:endParaRPr lang="en-US" dirty="0"/>
          </a:p>
        </p:txBody>
      </p:sp>
      <p:pic>
        <p:nvPicPr>
          <p:cNvPr id="4" name="Picture 3" descr="Text&#10;&#10;Description automatically generated">
            <a:extLst>
              <a:ext uri="{FF2B5EF4-FFF2-40B4-BE49-F238E27FC236}">
                <a16:creationId xmlns:a16="http://schemas.microsoft.com/office/drawing/2014/main" id="{CD2ADB6A-F4DD-2FF1-4608-4F635A61DFCB}"/>
              </a:ext>
            </a:extLst>
          </p:cNvPr>
          <p:cNvPicPr>
            <a:picLocks noChangeAspect="1"/>
          </p:cNvPicPr>
          <p:nvPr/>
        </p:nvPicPr>
        <p:blipFill>
          <a:blip r:embed="rId2"/>
          <a:stretch>
            <a:fillRect/>
          </a:stretch>
        </p:blipFill>
        <p:spPr>
          <a:xfrm>
            <a:off x="8874470" y="5886830"/>
            <a:ext cx="3045746" cy="664270"/>
          </a:xfrm>
          <a:prstGeom prst="rect">
            <a:avLst/>
          </a:prstGeom>
        </p:spPr>
      </p:pic>
    </p:spTree>
    <p:extLst>
      <p:ext uri="{BB962C8B-B14F-4D97-AF65-F5344CB8AC3E}">
        <p14:creationId xmlns:p14="http://schemas.microsoft.com/office/powerpoint/2010/main" val="301633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0C458-14CB-5AAB-6DB3-E5A0C49B0E32}"/>
              </a:ext>
            </a:extLst>
          </p:cNvPr>
          <p:cNvSpPr txBox="1"/>
          <p:nvPr/>
        </p:nvSpPr>
        <p:spPr>
          <a:xfrm>
            <a:off x="757445" y="1424406"/>
            <a:ext cx="10885714" cy="5078313"/>
          </a:xfrm>
          <a:prstGeom prst="rect">
            <a:avLst/>
          </a:prstGeom>
          <a:noFill/>
        </p:spPr>
        <p:txBody>
          <a:bodyPr wrap="square" rtlCol="0">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About </a:t>
            </a:r>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50%</a:t>
            </a:r>
            <a:r>
              <a:rPr lang="en-GB" sz="1800" dirty="0">
                <a:effectLst/>
                <a:latin typeface="Arial" panose="020B0604020202020204" pitchFamily="34" charset="0"/>
                <a:ea typeface="Calibri" panose="020F0502020204030204" pitchFamily="34" charset="0"/>
                <a:cs typeface="Arial" panose="020B0604020202020204" pitchFamily="34" charset="0"/>
              </a:rPr>
              <a:t> students and parents rated the </a:t>
            </a:r>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impact</a:t>
            </a:r>
            <a:r>
              <a:rPr lang="en-GB" sz="1800" dirty="0">
                <a:solidFill>
                  <a:srgbClr val="6A1F75"/>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of the pandemic on young people </a:t>
            </a:r>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as very negative or negative</a:t>
            </a:r>
            <a:r>
              <a:rPr lang="en-GB" sz="1800" dirty="0">
                <a:solidFill>
                  <a:srgbClr val="6A1F75"/>
                </a:solidFill>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This is also shared by teachers, who believe that the negative effects of the pandemic are manifested in</a:t>
            </a:r>
            <a:r>
              <a:rPr lang="en-GB" sz="1800" dirty="0">
                <a:solidFill>
                  <a:srgbClr val="6A1F75"/>
                </a:solidFill>
                <a:effectLst/>
                <a:latin typeface="Arial" panose="020B0604020202020204" pitchFamily="34" charset="0"/>
                <a:ea typeface="Calibri" panose="020F0502020204030204" pitchFamily="34" charset="0"/>
                <a:cs typeface="Arial" panose="020B0604020202020204" pitchFamily="34" charset="0"/>
              </a:rPr>
              <a:t> </a:t>
            </a:r>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a decline in motivation to learn, activity in the learning process</a:t>
            </a:r>
            <a:r>
              <a:rPr lang="en-GB" sz="1800" dirty="0">
                <a:solidFill>
                  <a:srgbClr val="6A1F75"/>
                </a:solidFill>
                <a:effectLst/>
                <a:latin typeface="Arial" panose="020B0604020202020204" pitchFamily="34" charset="0"/>
                <a:ea typeface="Calibri" panose="020F0502020204030204" pitchFamily="34" charset="0"/>
                <a:cs typeface="Arial" panose="020B0604020202020204" pitchFamily="34" charset="0"/>
              </a:rPr>
              <a:t>, </a:t>
            </a:r>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coping with learning materials and academic performance, communication and self-expression skills, sense of well-being, and mood fluctuations</a:t>
            </a:r>
            <a:r>
              <a:rPr lang="en-GB" sz="1800" dirty="0">
                <a:solidFill>
                  <a:srgbClr val="6A1F75"/>
                </a:solidFill>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25%</a:t>
            </a:r>
            <a:r>
              <a:rPr lang="en-GB" sz="1800" dirty="0">
                <a:effectLst/>
                <a:latin typeface="Arial" panose="020B0604020202020204" pitchFamily="34" charset="0"/>
                <a:ea typeface="Calibri" panose="020F0502020204030204" pitchFamily="34" charset="0"/>
                <a:cs typeface="Arial" panose="020B0604020202020204" pitchFamily="34" charset="0"/>
              </a:rPr>
              <a:t> participants rated children's mental health as impaired.</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The most pronounced symptoms of stress, are in the emotional and intellectual spheres.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Respondents observed tension, distraction, laziness and reluctance to act, irritation, learning problems, and fatigue.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Respondents from the UK and Spain also reported physiological symptoms related to sleep and appetite disturbances.</a:t>
            </a:r>
          </a:p>
          <a:p>
            <a:endParaRPr lang="en-US" dirty="0"/>
          </a:p>
        </p:txBody>
      </p:sp>
      <p:sp>
        <p:nvSpPr>
          <p:cNvPr id="3" name="TextBox 2">
            <a:extLst>
              <a:ext uri="{FF2B5EF4-FFF2-40B4-BE49-F238E27FC236}">
                <a16:creationId xmlns:a16="http://schemas.microsoft.com/office/drawing/2014/main" id="{0949C48C-E8BD-FD6A-0187-2F8A75A4641C}"/>
              </a:ext>
            </a:extLst>
          </p:cNvPr>
          <p:cNvSpPr txBox="1"/>
          <p:nvPr/>
        </p:nvSpPr>
        <p:spPr>
          <a:xfrm>
            <a:off x="383019" y="372020"/>
            <a:ext cx="7470315" cy="861774"/>
          </a:xfrm>
          <a:prstGeom prst="rect">
            <a:avLst/>
          </a:prstGeom>
          <a:noFill/>
        </p:spPr>
        <p:txBody>
          <a:bodyPr wrap="none" rtlCol="0">
            <a:spAutoFit/>
          </a:bodyPr>
          <a:lstStyle/>
          <a:p>
            <a:r>
              <a:rPr lang="en-GB" sz="3200" dirty="0">
                <a:solidFill>
                  <a:schemeClr val="bg1"/>
                </a:solidFill>
                <a:latin typeface="Arial" panose="020B0604020202020204" pitchFamily="34" charset="0"/>
                <a:ea typeface="Times New Roman" panose="02020603050405020304" pitchFamily="18" charset="0"/>
                <a:cs typeface="Arial" panose="020B0604020202020204" pitchFamily="34" charset="0"/>
              </a:rPr>
              <a:t>The</a:t>
            </a:r>
            <a:r>
              <a:rPr lang="en-GB"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impact of the pandemic on students</a:t>
            </a:r>
          </a:p>
          <a:p>
            <a:endParaRPr lang="en-US" dirty="0"/>
          </a:p>
        </p:txBody>
      </p:sp>
      <p:pic>
        <p:nvPicPr>
          <p:cNvPr id="5" name="Picture 4" descr="Text&#10;&#10;Description automatically generated">
            <a:extLst>
              <a:ext uri="{FF2B5EF4-FFF2-40B4-BE49-F238E27FC236}">
                <a16:creationId xmlns:a16="http://schemas.microsoft.com/office/drawing/2014/main" id="{E0867E70-99EA-BF85-50AA-AE76AED3135F}"/>
              </a:ext>
            </a:extLst>
          </p:cNvPr>
          <p:cNvPicPr>
            <a:picLocks noChangeAspect="1"/>
          </p:cNvPicPr>
          <p:nvPr/>
        </p:nvPicPr>
        <p:blipFill>
          <a:blip r:embed="rId2"/>
          <a:stretch>
            <a:fillRect/>
          </a:stretch>
        </p:blipFill>
        <p:spPr>
          <a:xfrm>
            <a:off x="8996321" y="5925449"/>
            <a:ext cx="2646838" cy="577270"/>
          </a:xfrm>
          <a:prstGeom prst="rect">
            <a:avLst/>
          </a:prstGeom>
        </p:spPr>
      </p:pic>
    </p:spTree>
    <p:extLst>
      <p:ext uri="{BB962C8B-B14F-4D97-AF65-F5344CB8AC3E}">
        <p14:creationId xmlns:p14="http://schemas.microsoft.com/office/powerpoint/2010/main" val="3737069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819295-ED23-6273-C009-799EF2E7E5B8}"/>
              </a:ext>
            </a:extLst>
          </p:cNvPr>
          <p:cNvSpPr txBox="1"/>
          <p:nvPr/>
        </p:nvSpPr>
        <p:spPr>
          <a:xfrm>
            <a:off x="412733" y="1406531"/>
            <a:ext cx="11577234" cy="5807744"/>
          </a:xfrm>
          <a:prstGeom prst="rect">
            <a:avLst/>
          </a:prstGeom>
          <a:noFill/>
        </p:spPr>
        <p:txBody>
          <a:bodyPr wrap="square" rtlCol="0">
            <a:spAutoFit/>
          </a:bodyPr>
          <a:lstStyle/>
          <a:p>
            <a:pPr algn="just">
              <a:lnSpc>
                <a:spcPct val="115000"/>
              </a:lnSpc>
              <a:spcBef>
                <a:spcPts val="600"/>
              </a:spcBef>
              <a:spcAft>
                <a:spcPts val="600"/>
              </a:spcAft>
            </a:pPr>
            <a:r>
              <a:rPr lang="bg-BG" b="1" dirty="0">
                <a:solidFill>
                  <a:srgbClr val="6A1F75"/>
                </a:solidFill>
                <a:effectLst/>
                <a:latin typeface="Arial" panose="020B0604020202020204" pitchFamily="34" charset="0"/>
                <a:ea typeface="Calibri" panose="020F0502020204030204" pitchFamily="34" charset="0"/>
                <a:cs typeface="Arial" panose="020B0604020202020204" pitchFamily="34" charset="0"/>
              </a:rPr>
              <a:t>According to young people, the most serious sources of stress are: </a:t>
            </a:r>
            <a:endParaRPr lang="en-GB" b="1"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loss of living contacts with people and meetings with friends</a:t>
            </a:r>
            <a:r>
              <a:rPr lang="bg-BG"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entertainments and favourite food and drinks from restaurants outside,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a clear vision of the future and freedom of action. </a:t>
            </a:r>
            <a:endParaRPr lang="en-GB"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b="1" kern="150" dirty="0">
                <a:solidFill>
                  <a:srgbClr val="6A1F75"/>
                </a:solidFill>
                <a:effectLst/>
                <a:latin typeface="Arial" panose="020B0604020202020204" pitchFamily="34" charset="0"/>
                <a:ea typeface="Calibri" panose="020F0502020204030204" pitchFamily="34" charset="0"/>
                <a:cs typeface="Arial" panose="020B0604020202020204" pitchFamily="34" charset="0"/>
              </a:rPr>
              <a:t>According to teachers, sources of stress for students during the pandemic period in mostly in an e-learning environment are as follows: </a:t>
            </a:r>
            <a:endParaRPr lang="en-GB" b="1"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monotony,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social isolation,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lack of physical activity,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maintaining continuous/permanent concentration</a:t>
            </a:r>
            <a:r>
              <a:rPr lang="bg-BG"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need for self-organisation and self-discipline, </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kern="150" dirty="0">
                <a:solidFill>
                  <a:srgbClr val="000000"/>
                </a:solidFill>
                <a:effectLst/>
                <a:latin typeface="Arial" panose="020B0604020202020204" pitchFamily="34" charset="0"/>
                <a:ea typeface="Calibri" panose="020F0502020204030204" pitchFamily="34" charset="0"/>
                <a:cs typeface="Arial" panose="020B0604020202020204" pitchFamily="34" charset="0"/>
              </a:rPr>
              <a:t>need for additional support for learning.</a:t>
            </a:r>
            <a:endParaRPr lang="en-GB"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DE30E378-0148-E0CD-6D82-F2DD4EE6C3DF}"/>
              </a:ext>
            </a:extLst>
          </p:cNvPr>
          <p:cNvSpPr txBox="1"/>
          <p:nvPr/>
        </p:nvSpPr>
        <p:spPr>
          <a:xfrm>
            <a:off x="412733" y="352425"/>
            <a:ext cx="3533340"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Sources of Stress </a:t>
            </a:r>
          </a:p>
        </p:txBody>
      </p:sp>
      <p:pic>
        <p:nvPicPr>
          <p:cNvPr id="5" name="Picture 4" descr="Text&#10;&#10;Description automatically generated">
            <a:extLst>
              <a:ext uri="{FF2B5EF4-FFF2-40B4-BE49-F238E27FC236}">
                <a16:creationId xmlns:a16="http://schemas.microsoft.com/office/drawing/2014/main" id="{A63C79F0-3BC3-B737-CDF5-2366C9ED2D80}"/>
              </a:ext>
            </a:extLst>
          </p:cNvPr>
          <p:cNvPicPr>
            <a:picLocks noChangeAspect="1"/>
          </p:cNvPicPr>
          <p:nvPr/>
        </p:nvPicPr>
        <p:blipFill>
          <a:blip r:embed="rId2"/>
          <a:stretch>
            <a:fillRect/>
          </a:stretch>
        </p:blipFill>
        <p:spPr>
          <a:xfrm>
            <a:off x="8834967" y="5942621"/>
            <a:ext cx="3045746" cy="664270"/>
          </a:xfrm>
          <a:prstGeom prst="rect">
            <a:avLst/>
          </a:prstGeom>
        </p:spPr>
      </p:pic>
    </p:spTree>
    <p:extLst>
      <p:ext uri="{BB962C8B-B14F-4D97-AF65-F5344CB8AC3E}">
        <p14:creationId xmlns:p14="http://schemas.microsoft.com/office/powerpoint/2010/main" val="1417728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0243E-3F99-3C34-815F-5DBC66F3723F}"/>
              </a:ext>
            </a:extLst>
          </p:cNvPr>
          <p:cNvSpPr txBox="1"/>
          <p:nvPr/>
        </p:nvSpPr>
        <p:spPr>
          <a:xfrm>
            <a:off x="455151" y="352425"/>
            <a:ext cx="3533340"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Sources of Stress </a:t>
            </a:r>
          </a:p>
        </p:txBody>
      </p:sp>
      <p:pic>
        <p:nvPicPr>
          <p:cNvPr id="5" name="Picture 4" descr="Text&#10;&#10;Description automatically generated">
            <a:extLst>
              <a:ext uri="{FF2B5EF4-FFF2-40B4-BE49-F238E27FC236}">
                <a16:creationId xmlns:a16="http://schemas.microsoft.com/office/drawing/2014/main" id="{5E797606-0EF1-B4F2-F09B-96C8CF55156A}"/>
              </a:ext>
            </a:extLst>
          </p:cNvPr>
          <p:cNvPicPr>
            <a:picLocks noChangeAspect="1"/>
          </p:cNvPicPr>
          <p:nvPr/>
        </p:nvPicPr>
        <p:blipFill>
          <a:blip r:embed="rId2"/>
          <a:stretch>
            <a:fillRect/>
          </a:stretch>
        </p:blipFill>
        <p:spPr>
          <a:xfrm>
            <a:off x="8558742" y="5626478"/>
            <a:ext cx="3045746" cy="664270"/>
          </a:xfrm>
          <a:prstGeom prst="rect">
            <a:avLst/>
          </a:prstGeom>
        </p:spPr>
      </p:pic>
      <p:sp>
        <p:nvSpPr>
          <p:cNvPr id="9" name="Content Placeholder 8">
            <a:extLst>
              <a:ext uri="{FF2B5EF4-FFF2-40B4-BE49-F238E27FC236}">
                <a16:creationId xmlns:a16="http://schemas.microsoft.com/office/drawing/2014/main" id="{D2762F26-38A5-D298-64EA-6E938B6575F2}"/>
              </a:ext>
            </a:extLst>
          </p:cNvPr>
          <p:cNvSpPr>
            <a:spLocks noGrp="1"/>
          </p:cNvSpPr>
          <p:nvPr>
            <p:ph sz="quarter" idx="13"/>
          </p:nvPr>
        </p:nvSpPr>
        <p:spPr>
          <a:xfrm>
            <a:off x="5185744" y="1804212"/>
            <a:ext cx="6237769" cy="4323908"/>
          </a:xfrm>
        </p:spPr>
        <p:txBody>
          <a:bodyPr/>
          <a:lstStyle/>
          <a:p>
            <a:pPr>
              <a:lnSpc>
                <a:spcPct val="107000"/>
              </a:lnSpc>
              <a:spcAft>
                <a:spcPts val="800"/>
              </a:spcAft>
            </a:pPr>
            <a:r>
              <a:rPr lang="bg-BG" sz="1400" b="1" dirty="0">
                <a:solidFill>
                  <a:srgbClr val="6A1F75"/>
                </a:solidFill>
                <a:effectLst/>
                <a:ea typeface="Calibri" panose="020F0502020204030204" pitchFamily="34" charset="0"/>
              </a:rPr>
              <a:t>According to all respondents, the following lifestyle changes have had a negative impact on children: </a:t>
            </a:r>
            <a:endParaRPr lang="en-GB" sz="1400" dirty="0">
              <a:solidFill>
                <a:srgbClr val="6A1F75"/>
              </a:solidFill>
              <a:effectLst/>
              <a:ea typeface="Calibri" panose="020F0502020204030204" pitchFamily="34"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time spent in front of a computer,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pressure from prohibitions,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physical distancing,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wearing masks,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home isolation,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limited personal space at home,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fears and insecurities of adults,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ea typeface="Calibri" panose="020F0502020204030204" pitchFamily="34" charset="0"/>
              </a:rPr>
              <a:t>constant presence of parents.</a:t>
            </a:r>
          </a:p>
          <a:p>
            <a:endParaRPr lang="en-GB" dirty="0"/>
          </a:p>
        </p:txBody>
      </p:sp>
      <p:sp>
        <p:nvSpPr>
          <p:cNvPr id="8" name="Content Placeholder 7">
            <a:extLst>
              <a:ext uri="{FF2B5EF4-FFF2-40B4-BE49-F238E27FC236}">
                <a16:creationId xmlns:a16="http://schemas.microsoft.com/office/drawing/2014/main" id="{74AD4FE0-85EA-85AE-9E28-24C72A43EFD2}"/>
              </a:ext>
            </a:extLst>
          </p:cNvPr>
          <p:cNvSpPr>
            <a:spLocks noGrp="1"/>
          </p:cNvSpPr>
          <p:nvPr>
            <p:ph sz="quarter" idx="11"/>
          </p:nvPr>
        </p:nvSpPr>
        <p:spPr/>
        <p:txBody>
          <a:bodyPr/>
          <a:lstStyle/>
          <a:p>
            <a:pPr marL="0" indent="0">
              <a:lnSpc>
                <a:spcPct val="107000"/>
              </a:lnSpc>
              <a:spcAft>
                <a:spcPts val="800"/>
              </a:spcAft>
              <a:buNone/>
            </a:pPr>
            <a:r>
              <a:rPr lang="en-US" sz="1800" b="1" dirty="0">
                <a:solidFill>
                  <a:srgbClr val="6A1F75"/>
                </a:solidFill>
                <a:effectLst/>
                <a:ea typeface="Calibri" panose="020F0502020204030204" pitchFamily="34" charset="0"/>
              </a:rPr>
              <a:t>All participants agree that </a:t>
            </a:r>
            <a:r>
              <a:rPr lang="en-GB" sz="1800" b="1" dirty="0">
                <a:solidFill>
                  <a:srgbClr val="6A1F75"/>
                </a:solidFill>
                <a:effectLst/>
                <a:ea typeface="Calibri" panose="020F0502020204030204" pitchFamily="34" charset="0"/>
              </a:rPr>
              <a:t>the restrictions imposed by the pandemic which affected students entirely negatively or rather negatively were: </a:t>
            </a:r>
            <a:endParaRPr lang="en-GB" sz="1800" dirty="0">
              <a:solidFill>
                <a:srgbClr val="6A1F75"/>
              </a:solidFill>
              <a:effectLst/>
              <a:ea typeface="Calibri" panose="020F0502020204030204" pitchFamily="34" charset="0"/>
            </a:endParaRPr>
          </a:p>
          <a:p>
            <a:pPr marL="342900" lvl="0" indent="-342900">
              <a:lnSpc>
                <a:spcPct val="107000"/>
              </a:lnSpc>
              <a:spcAft>
                <a:spcPts val="800"/>
              </a:spcAft>
              <a:buFont typeface="Wingdings" panose="05000000000000000000" pitchFamily="2" charset="2"/>
              <a:buChar char=""/>
              <a:tabLst>
                <a:tab pos="457200" algn="l"/>
              </a:tabLst>
            </a:pPr>
            <a:r>
              <a:rPr lang="en-GB" sz="1800" dirty="0">
                <a:effectLst/>
                <a:ea typeface="Calibri" panose="020F0502020204030204" pitchFamily="34" charset="0"/>
              </a:rPr>
              <a:t>limitations on meeting friends,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ea typeface="Calibri" panose="020F0502020204030204" pitchFamily="34" charset="0"/>
              </a:rPr>
              <a:t>limited live contacts,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ea typeface="Calibri" panose="020F0502020204030204" pitchFamily="34" charset="0"/>
              </a:rPr>
              <a:t>limitations on sports activities,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ea typeface="Calibri" panose="020F0502020204030204" pitchFamily="34" charset="0"/>
              </a:rPr>
              <a:t>lack of freedom of action,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ea typeface="Calibri" panose="020F0502020204030204" pitchFamily="34" charset="0"/>
              </a:rPr>
              <a:t>not going to school.</a:t>
            </a:r>
          </a:p>
          <a:p>
            <a:endParaRPr lang="en-GB" dirty="0"/>
          </a:p>
        </p:txBody>
      </p:sp>
    </p:spTree>
    <p:extLst>
      <p:ext uri="{BB962C8B-B14F-4D97-AF65-F5344CB8AC3E}">
        <p14:creationId xmlns:p14="http://schemas.microsoft.com/office/powerpoint/2010/main" val="2421266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4F97F57-593A-711A-F525-1691219CE7C9}"/>
              </a:ext>
            </a:extLst>
          </p:cNvPr>
          <p:cNvSpPr>
            <a:spLocks noChangeArrowheads="1"/>
          </p:cNvSpPr>
          <p:nvPr/>
        </p:nvSpPr>
        <p:spPr bwMode="auto">
          <a:xfrm>
            <a:off x="637451" y="320674"/>
            <a:ext cx="8464019" cy="5937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Aft>
                <a:spcPts val="600"/>
              </a:spcAft>
              <a:buClrTx/>
              <a:buSzTx/>
              <a:tabLst/>
            </a:pPr>
            <a:endParaRPr kumimoji="0" lang="en-US" altLang="en-US" sz="600" b="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endParaRPr>
          </a:p>
        </p:txBody>
      </p:sp>
      <p:graphicFrame>
        <p:nvGraphicFramePr>
          <p:cNvPr id="3" name="Table 2">
            <a:extLst>
              <a:ext uri="{FF2B5EF4-FFF2-40B4-BE49-F238E27FC236}">
                <a16:creationId xmlns:a16="http://schemas.microsoft.com/office/drawing/2014/main" id="{89300FED-3CCD-93D6-E54E-38F848309FAC}"/>
              </a:ext>
            </a:extLst>
          </p:cNvPr>
          <p:cNvGraphicFramePr>
            <a:graphicFrameLocks noGrp="1"/>
          </p:cNvGraphicFramePr>
          <p:nvPr>
            <p:extLst>
              <p:ext uri="{D42A27DB-BD31-4B8C-83A1-F6EECF244321}">
                <p14:modId xmlns:p14="http://schemas.microsoft.com/office/powerpoint/2010/main" val="3856088293"/>
              </p:ext>
            </p:extLst>
          </p:nvPr>
        </p:nvGraphicFramePr>
        <p:xfrm>
          <a:off x="5387308" y="1855406"/>
          <a:ext cx="6061710" cy="3583305"/>
        </p:xfrm>
        <a:graphic>
          <a:graphicData uri="http://schemas.openxmlformats.org/drawingml/2006/table">
            <a:tbl>
              <a:tblPr firstRow="1" firstCol="1" bandRow="1"/>
              <a:tblGrid>
                <a:gridCol w="2374584">
                  <a:extLst>
                    <a:ext uri="{9D8B030D-6E8A-4147-A177-3AD203B41FA5}">
                      <a16:colId xmlns:a16="http://schemas.microsoft.com/office/drawing/2014/main" val="207833724"/>
                    </a:ext>
                  </a:extLst>
                </a:gridCol>
                <a:gridCol w="1903095">
                  <a:extLst>
                    <a:ext uri="{9D8B030D-6E8A-4147-A177-3AD203B41FA5}">
                      <a16:colId xmlns:a16="http://schemas.microsoft.com/office/drawing/2014/main" val="3253823673"/>
                    </a:ext>
                  </a:extLst>
                </a:gridCol>
                <a:gridCol w="1784031">
                  <a:extLst>
                    <a:ext uri="{9D8B030D-6E8A-4147-A177-3AD203B41FA5}">
                      <a16:colId xmlns:a16="http://schemas.microsoft.com/office/drawing/2014/main" val="2393786923"/>
                    </a:ext>
                  </a:extLst>
                </a:gridCol>
              </a:tblGrid>
              <a:tr h="716661">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Country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Mean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SD</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730252589"/>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Bulgaria</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2,67</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0,773</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12537"/>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Spain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2,46</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0,721</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47642"/>
                  </a:ext>
                </a:extLst>
              </a:tr>
              <a:tr h="716661">
                <a:tc>
                  <a:txBody>
                    <a:bodyPr/>
                    <a:lstStyle/>
                    <a:p>
                      <a:pPr algn="ctr" fontAlgn="t">
                        <a:lnSpc>
                          <a:spcPct val="115000"/>
                        </a:lnSpc>
                        <a:spcBef>
                          <a:spcPts val="600"/>
                        </a:spcBef>
                        <a:spcAft>
                          <a:spcPts val="600"/>
                        </a:spcAft>
                      </a:pPr>
                      <a:r>
                        <a:rPr lang="en-GB" sz="3300" b="0" i="0" u="none" strike="noStrike" dirty="0">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UK</a:t>
                      </a:r>
                      <a:endParaRPr lang="en-GB" sz="5400" b="0" i="0" u="none" strike="noStrike" dirty="0">
                        <a:solidFill>
                          <a:srgbClr val="FF0000"/>
                        </a:solidFill>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1"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2,39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1"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0,692</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191584"/>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Italy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2,61</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0,810</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407137"/>
                  </a:ext>
                </a:extLst>
              </a:tr>
            </a:tbl>
          </a:graphicData>
        </a:graphic>
      </p:graphicFrame>
      <p:sp>
        <p:nvSpPr>
          <p:cNvPr id="8" name="TextBox 7">
            <a:extLst>
              <a:ext uri="{FF2B5EF4-FFF2-40B4-BE49-F238E27FC236}">
                <a16:creationId xmlns:a16="http://schemas.microsoft.com/office/drawing/2014/main" id="{A0243B53-B2D3-D972-C687-848E7390F541}"/>
              </a:ext>
            </a:extLst>
          </p:cNvPr>
          <p:cNvSpPr txBox="1"/>
          <p:nvPr/>
        </p:nvSpPr>
        <p:spPr>
          <a:xfrm>
            <a:off x="329381" y="320674"/>
            <a:ext cx="5945858" cy="861774"/>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Overall impact of the pandemic </a:t>
            </a:r>
          </a:p>
          <a:p>
            <a:endParaRPr lang="en-US" dirty="0"/>
          </a:p>
        </p:txBody>
      </p:sp>
      <p:pic>
        <p:nvPicPr>
          <p:cNvPr id="6" name="Picture 5" descr="Text&#10;&#10;Description automatically generated">
            <a:extLst>
              <a:ext uri="{FF2B5EF4-FFF2-40B4-BE49-F238E27FC236}">
                <a16:creationId xmlns:a16="http://schemas.microsoft.com/office/drawing/2014/main" id="{88ED3823-B347-3C08-E8E1-9AE43B9DEB11}"/>
              </a:ext>
            </a:extLst>
          </p:cNvPr>
          <p:cNvPicPr>
            <a:picLocks noChangeAspect="1"/>
          </p:cNvPicPr>
          <p:nvPr/>
        </p:nvPicPr>
        <p:blipFill>
          <a:blip r:embed="rId2"/>
          <a:stretch>
            <a:fillRect/>
          </a:stretch>
        </p:blipFill>
        <p:spPr>
          <a:xfrm>
            <a:off x="8511117" y="5711945"/>
            <a:ext cx="3045746" cy="664270"/>
          </a:xfrm>
          <a:prstGeom prst="rect">
            <a:avLst/>
          </a:prstGeom>
        </p:spPr>
      </p:pic>
      <p:sp>
        <p:nvSpPr>
          <p:cNvPr id="7" name="Content Placeholder 6">
            <a:extLst>
              <a:ext uri="{FF2B5EF4-FFF2-40B4-BE49-F238E27FC236}">
                <a16:creationId xmlns:a16="http://schemas.microsoft.com/office/drawing/2014/main" id="{9519FB92-23EF-F000-AAED-C14332731D0D}"/>
              </a:ext>
            </a:extLst>
          </p:cNvPr>
          <p:cNvSpPr>
            <a:spLocks noGrp="1"/>
          </p:cNvSpPr>
          <p:nvPr>
            <p:ph sz="quarter" idx="11"/>
          </p:nvPr>
        </p:nvSpPr>
        <p:spPr/>
        <p:txBody>
          <a:bodyPr/>
          <a:lstStyle/>
          <a:p>
            <a:pPr marL="0" marR="0" lvl="0" indent="0" eaLnBrk="1" fontAlgn="base" hangingPunct="1">
              <a:lnSpc>
                <a:spcPct val="90000"/>
              </a:lnSpc>
              <a:spcAft>
                <a:spcPts val="600"/>
              </a:spcAft>
              <a:buClrTx/>
              <a:buSzTx/>
              <a:buNone/>
              <a:tabLst/>
            </a:pPr>
            <a:r>
              <a:rPr kumimoji="0" lang="en-US" altLang="en-US" b="1" i="0" u="none" strike="noStrike" kern="1200" cap="none" normalizeH="0" baseline="0" dirty="0">
                <a:ln>
                  <a:noFill/>
                </a:ln>
                <a:effectLst/>
                <a:latin typeface="Arial" panose="020B0604020202020204" pitchFamily="34" charset="0"/>
                <a:ea typeface="+mj-ea"/>
                <a:cs typeface="Arial" panose="020B0604020202020204" pitchFamily="34" charset="0"/>
              </a:rPr>
              <a:t>Overall Influence of the pandemic (N=846)</a:t>
            </a:r>
          </a:p>
          <a:p>
            <a:pPr marL="0" marR="0" lvl="0" indent="228600" eaLnBrk="1" fontAlgn="base" hangingPunct="1">
              <a:lnSpc>
                <a:spcPct val="90000"/>
              </a:lnSpc>
              <a:spcAft>
                <a:spcPts val="600"/>
              </a:spcAft>
              <a:buClrTx/>
              <a:buSzTx/>
              <a:tabLst/>
            </a:pPr>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Bulgarian students evaluate the overall influence of the pandemic more positively than do students from Spain and the UK. </a:t>
            </a:r>
          </a:p>
          <a:p>
            <a:pPr marL="0" marR="0" lvl="0" indent="228600" eaLnBrk="1" fontAlgn="base" hangingPunct="1">
              <a:lnSpc>
                <a:spcPct val="90000"/>
              </a:lnSpc>
              <a:spcAft>
                <a:spcPts val="600"/>
              </a:spcAft>
              <a:buClrTx/>
              <a:buSzTx/>
              <a:tabLst/>
            </a:pPr>
            <a:endParaRPr lang="en-US" altLang="en-US" dirty="0">
              <a:ea typeface="+mj-ea"/>
            </a:endParaRPr>
          </a:p>
          <a:p>
            <a:pPr marL="0" marR="0" lvl="0" indent="228600" eaLnBrk="1" fontAlgn="base" hangingPunct="1">
              <a:lnSpc>
                <a:spcPct val="90000"/>
              </a:lnSpc>
              <a:spcAft>
                <a:spcPts val="600"/>
              </a:spcAft>
              <a:buClrTx/>
              <a:buSzTx/>
              <a:tabLst/>
            </a:pPr>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Italian students evaluate this influence more positively than UK students. </a:t>
            </a:r>
          </a:p>
          <a:p>
            <a:endParaRPr lang="en-GB" dirty="0"/>
          </a:p>
        </p:txBody>
      </p:sp>
    </p:spTree>
    <p:extLst>
      <p:ext uri="{BB962C8B-B14F-4D97-AF65-F5344CB8AC3E}">
        <p14:creationId xmlns:p14="http://schemas.microsoft.com/office/powerpoint/2010/main" val="227894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EDF639E-BA78-7C02-47FA-C2CE72FB5217}"/>
              </a:ext>
            </a:extLst>
          </p:cNvPr>
          <p:cNvGraphicFramePr>
            <a:graphicFrameLocks noGrp="1"/>
          </p:cNvGraphicFramePr>
          <p:nvPr>
            <p:extLst>
              <p:ext uri="{D42A27DB-BD31-4B8C-83A1-F6EECF244321}">
                <p14:modId xmlns:p14="http://schemas.microsoft.com/office/powerpoint/2010/main" val="3092053362"/>
              </p:ext>
            </p:extLst>
          </p:nvPr>
        </p:nvGraphicFramePr>
        <p:xfrm>
          <a:off x="5477231" y="1730789"/>
          <a:ext cx="5775960" cy="3254700"/>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3486223083"/>
                    </a:ext>
                  </a:extLst>
                </a:gridCol>
                <a:gridCol w="1760220">
                  <a:extLst>
                    <a:ext uri="{9D8B030D-6E8A-4147-A177-3AD203B41FA5}">
                      <a16:colId xmlns:a16="http://schemas.microsoft.com/office/drawing/2014/main" val="2388568135"/>
                    </a:ext>
                  </a:extLst>
                </a:gridCol>
                <a:gridCol w="1760220">
                  <a:extLst>
                    <a:ext uri="{9D8B030D-6E8A-4147-A177-3AD203B41FA5}">
                      <a16:colId xmlns:a16="http://schemas.microsoft.com/office/drawing/2014/main" val="3876240272"/>
                    </a:ext>
                  </a:extLst>
                </a:gridCol>
              </a:tblGrid>
              <a:tr h="650940">
                <a:tc>
                  <a:txBody>
                    <a:bodyPr/>
                    <a:lstStyle/>
                    <a:p>
                      <a:pPr algn="ctr">
                        <a:lnSpc>
                          <a:spcPct val="115000"/>
                        </a:lnSpc>
                        <a:spcBef>
                          <a:spcPts val="600"/>
                        </a:spcBef>
                        <a:spcAft>
                          <a:spcPts val="600"/>
                        </a:spcAft>
                      </a:pPr>
                      <a:r>
                        <a:rPr lang="en-GB" sz="3300" dirty="0">
                          <a:effectLst/>
                        </a:rPr>
                        <a:t>Country</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Mean</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SD</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884772059"/>
                  </a:ext>
                </a:extLst>
              </a:tr>
              <a:tr h="650940">
                <a:tc>
                  <a:txBody>
                    <a:bodyPr/>
                    <a:lstStyle/>
                    <a:p>
                      <a:pPr algn="ctr">
                        <a:lnSpc>
                          <a:spcPct val="115000"/>
                        </a:lnSpc>
                        <a:spcBef>
                          <a:spcPts val="600"/>
                        </a:spcBef>
                        <a:spcAft>
                          <a:spcPts val="600"/>
                        </a:spcAft>
                      </a:pPr>
                      <a:r>
                        <a:rPr lang="en-GB" sz="3300">
                          <a:effectLst/>
                        </a:rPr>
                        <a:t>Bulgaria</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3,82</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1,108</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2219744401"/>
                  </a:ext>
                </a:extLst>
              </a:tr>
              <a:tr h="650940">
                <a:tc>
                  <a:txBody>
                    <a:bodyPr/>
                    <a:lstStyle/>
                    <a:p>
                      <a:pPr algn="ctr">
                        <a:lnSpc>
                          <a:spcPct val="115000"/>
                        </a:lnSpc>
                        <a:spcBef>
                          <a:spcPts val="600"/>
                        </a:spcBef>
                        <a:spcAft>
                          <a:spcPts val="600"/>
                        </a:spcAft>
                      </a:pPr>
                      <a:r>
                        <a:rPr lang="en-GB" sz="3300" dirty="0">
                          <a:effectLst/>
                        </a:rPr>
                        <a:t>Spain</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4,16</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0,741</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3196173660"/>
                  </a:ext>
                </a:extLst>
              </a:tr>
              <a:tr h="650940">
                <a:tc>
                  <a:txBody>
                    <a:bodyPr/>
                    <a:lstStyle/>
                    <a:p>
                      <a:pPr algn="ctr">
                        <a:lnSpc>
                          <a:spcPct val="115000"/>
                        </a:lnSpc>
                        <a:spcBef>
                          <a:spcPts val="600"/>
                        </a:spcBef>
                        <a:spcAft>
                          <a:spcPts val="600"/>
                        </a:spcAft>
                      </a:pPr>
                      <a:r>
                        <a:rPr lang="en-GB" sz="3300">
                          <a:effectLst/>
                        </a:rPr>
                        <a:t>UK</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2,88</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1,052</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590110984"/>
                  </a:ext>
                </a:extLst>
              </a:tr>
              <a:tr h="650940">
                <a:tc>
                  <a:txBody>
                    <a:bodyPr/>
                    <a:lstStyle/>
                    <a:p>
                      <a:pPr algn="ctr">
                        <a:lnSpc>
                          <a:spcPct val="115000"/>
                        </a:lnSpc>
                        <a:spcBef>
                          <a:spcPts val="600"/>
                        </a:spcBef>
                        <a:spcAft>
                          <a:spcPts val="600"/>
                        </a:spcAft>
                      </a:pPr>
                      <a:r>
                        <a:rPr lang="en-GB" sz="3300">
                          <a:effectLst/>
                        </a:rPr>
                        <a:t>Italy</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3,52</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1,002</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814244143"/>
                  </a:ext>
                </a:extLst>
              </a:tr>
            </a:tbl>
          </a:graphicData>
        </a:graphic>
      </p:graphicFrame>
      <p:sp>
        <p:nvSpPr>
          <p:cNvPr id="5" name="TextBox 4">
            <a:extLst>
              <a:ext uri="{FF2B5EF4-FFF2-40B4-BE49-F238E27FC236}">
                <a16:creationId xmlns:a16="http://schemas.microsoft.com/office/drawing/2014/main" id="{87999FD8-6CC6-AE9F-103C-CE7097548DAE}"/>
              </a:ext>
            </a:extLst>
          </p:cNvPr>
          <p:cNvSpPr txBox="1"/>
          <p:nvPr/>
        </p:nvSpPr>
        <p:spPr>
          <a:xfrm>
            <a:off x="555691" y="323604"/>
            <a:ext cx="4921540" cy="861774"/>
          </a:xfrm>
          <a:prstGeom prst="rect">
            <a:avLst/>
          </a:prstGeom>
          <a:noFill/>
        </p:spPr>
        <p:txBody>
          <a:bodyPr wrap="none" rtlCol="0">
            <a:spAutoFit/>
          </a:bodyPr>
          <a:lstStyle/>
          <a:p>
            <a:r>
              <a:rPr lang="en-US" altLang="en-US" sz="3200" dirty="0">
                <a:solidFill>
                  <a:schemeClr val="bg1"/>
                </a:solidFill>
                <a:latin typeface="Arial" panose="020B0604020202020204" pitchFamily="34" charset="0"/>
                <a:ea typeface="+mj-ea"/>
                <a:cs typeface="Arial" panose="020B0604020202020204" pitchFamily="34" charset="0"/>
              </a:rPr>
              <a:t>I</a:t>
            </a:r>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mpact on physical health </a:t>
            </a:r>
          </a:p>
          <a:p>
            <a:endParaRPr lang="en-US" dirty="0"/>
          </a:p>
        </p:txBody>
      </p:sp>
      <p:pic>
        <p:nvPicPr>
          <p:cNvPr id="4" name="Picture 3" descr="Text&#10;&#10;Description automatically generated">
            <a:extLst>
              <a:ext uri="{FF2B5EF4-FFF2-40B4-BE49-F238E27FC236}">
                <a16:creationId xmlns:a16="http://schemas.microsoft.com/office/drawing/2014/main" id="{72562CB0-3E38-E0FC-0BCC-E40F4365E882}"/>
              </a:ext>
            </a:extLst>
          </p:cNvPr>
          <p:cNvPicPr>
            <a:picLocks noChangeAspect="1"/>
          </p:cNvPicPr>
          <p:nvPr/>
        </p:nvPicPr>
        <p:blipFill>
          <a:blip r:embed="rId2"/>
          <a:stretch>
            <a:fillRect/>
          </a:stretch>
        </p:blipFill>
        <p:spPr>
          <a:xfrm>
            <a:off x="8403272" y="5530900"/>
            <a:ext cx="3045746" cy="664270"/>
          </a:xfrm>
          <a:prstGeom prst="rect">
            <a:avLst/>
          </a:prstGeom>
        </p:spPr>
      </p:pic>
      <p:sp>
        <p:nvSpPr>
          <p:cNvPr id="7" name="Content Placeholder 6">
            <a:extLst>
              <a:ext uri="{FF2B5EF4-FFF2-40B4-BE49-F238E27FC236}">
                <a16:creationId xmlns:a16="http://schemas.microsoft.com/office/drawing/2014/main" id="{68A9269E-5A4E-03EA-F1A8-E389B0AEACB1}"/>
              </a:ext>
            </a:extLst>
          </p:cNvPr>
          <p:cNvSpPr>
            <a:spLocks noGrp="1"/>
          </p:cNvSpPr>
          <p:nvPr>
            <p:ph sz="quarter" idx="11"/>
          </p:nvPr>
        </p:nvSpPr>
        <p:spPr/>
        <p:txBody>
          <a:bodyPr/>
          <a:lstStyle/>
          <a:p>
            <a:r>
              <a:rPr lang="en-GB" sz="2000" dirty="0">
                <a:effectLst/>
                <a:ea typeface="Calibri" panose="020F0502020204030204" pitchFamily="34" charset="0"/>
              </a:rPr>
              <a:t>Students from Spain rate their physical health most positively in comparison to the rest of the students. They are followed by Bulgarian students, then Italian students.</a:t>
            </a:r>
          </a:p>
          <a:p>
            <a:endParaRPr lang="en-GB" dirty="0">
              <a:ea typeface="Calibri" panose="020F0502020204030204" pitchFamily="34" charset="0"/>
            </a:endParaRPr>
          </a:p>
          <a:p>
            <a:r>
              <a:rPr lang="en-GB" sz="2000" dirty="0">
                <a:effectLst/>
                <a:ea typeface="Calibri" panose="020F0502020204030204" pitchFamily="34" charset="0"/>
              </a:rPr>
              <a:t> Students from UK give the lowest evaluation of their physical health.</a:t>
            </a:r>
          </a:p>
          <a:p>
            <a:endParaRPr lang="en-GB" dirty="0"/>
          </a:p>
        </p:txBody>
      </p:sp>
    </p:spTree>
    <p:extLst>
      <p:ext uri="{BB962C8B-B14F-4D97-AF65-F5344CB8AC3E}">
        <p14:creationId xmlns:p14="http://schemas.microsoft.com/office/powerpoint/2010/main" val="3102406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5DECD7D-EA94-A804-A53A-B277CDEF52EF}"/>
              </a:ext>
            </a:extLst>
          </p:cNvPr>
          <p:cNvGraphicFramePr>
            <a:graphicFrameLocks noGrp="1"/>
          </p:cNvGraphicFramePr>
          <p:nvPr>
            <p:extLst>
              <p:ext uri="{D42A27DB-BD31-4B8C-83A1-F6EECF244321}">
                <p14:modId xmlns:p14="http://schemas.microsoft.com/office/powerpoint/2010/main" val="117592340"/>
              </p:ext>
            </p:extLst>
          </p:nvPr>
        </p:nvGraphicFramePr>
        <p:xfrm>
          <a:off x="5247021" y="1808797"/>
          <a:ext cx="6056949" cy="3583305"/>
        </p:xfrm>
        <a:graphic>
          <a:graphicData uri="http://schemas.openxmlformats.org/drawingml/2006/table">
            <a:tbl>
              <a:tblPr firstRow="1" firstCol="1" bandRow="1"/>
              <a:tblGrid>
                <a:gridCol w="2374584">
                  <a:extLst>
                    <a:ext uri="{9D8B030D-6E8A-4147-A177-3AD203B41FA5}">
                      <a16:colId xmlns:a16="http://schemas.microsoft.com/office/drawing/2014/main" val="944022892"/>
                    </a:ext>
                  </a:extLst>
                </a:gridCol>
                <a:gridCol w="1903095">
                  <a:extLst>
                    <a:ext uri="{9D8B030D-6E8A-4147-A177-3AD203B41FA5}">
                      <a16:colId xmlns:a16="http://schemas.microsoft.com/office/drawing/2014/main" val="1997372566"/>
                    </a:ext>
                  </a:extLst>
                </a:gridCol>
                <a:gridCol w="1779270">
                  <a:extLst>
                    <a:ext uri="{9D8B030D-6E8A-4147-A177-3AD203B41FA5}">
                      <a16:colId xmlns:a16="http://schemas.microsoft.com/office/drawing/2014/main" val="1593903126"/>
                    </a:ext>
                  </a:extLst>
                </a:gridCol>
              </a:tblGrid>
              <a:tr h="716661">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Country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Mean</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SD</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265989477"/>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Bulgaria</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2,98</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1,290</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950388"/>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Spain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3,96</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0,929</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092345"/>
                  </a:ext>
                </a:extLst>
              </a:tr>
              <a:tr h="716661">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UK</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1,64</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0,826</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011310"/>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Italy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2,95</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1,192</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770906"/>
                  </a:ext>
                </a:extLst>
              </a:tr>
            </a:tbl>
          </a:graphicData>
        </a:graphic>
      </p:graphicFrame>
      <p:sp>
        <p:nvSpPr>
          <p:cNvPr id="5" name="TextBox 4">
            <a:extLst>
              <a:ext uri="{FF2B5EF4-FFF2-40B4-BE49-F238E27FC236}">
                <a16:creationId xmlns:a16="http://schemas.microsoft.com/office/drawing/2014/main" id="{895645C3-9345-E930-E251-3166E7942334}"/>
              </a:ext>
            </a:extLst>
          </p:cNvPr>
          <p:cNvSpPr txBox="1"/>
          <p:nvPr/>
        </p:nvSpPr>
        <p:spPr>
          <a:xfrm>
            <a:off x="524539" y="307663"/>
            <a:ext cx="4987263" cy="861774"/>
          </a:xfrm>
          <a:prstGeom prst="rect">
            <a:avLst/>
          </a:prstGeom>
          <a:noFill/>
        </p:spPr>
        <p:txBody>
          <a:bodyPr wrap="none" rtlCol="0">
            <a:spAutoFit/>
          </a:bodyPr>
          <a:lstStyle/>
          <a:p>
            <a:pPr algn="ctr"/>
            <a:r>
              <a:rPr lang="en-US" altLang="en-US" sz="3200" dirty="0">
                <a:solidFill>
                  <a:schemeClr val="bg1"/>
                </a:solidFill>
                <a:latin typeface="Arial" panose="020B0604020202020204" pitchFamily="34" charset="0"/>
                <a:ea typeface="+mj-ea"/>
                <a:cs typeface="Arial" panose="020B0604020202020204" pitchFamily="34" charset="0"/>
              </a:rPr>
              <a:t>I</a:t>
            </a:r>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mpact on mental health </a:t>
            </a:r>
          </a:p>
          <a:p>
            <a:endParaRPr lang="en-US" dirty="0"/>
          </a:p>
        </p:txBody>
      </p:sp>
      <p:pic>
        <p:nvPicPr>
          <p:cNvPr id="3" name="Picture 2" descr="Text&#10;&#10;Description automatically generated">
            <a:extLst>
              <a:ext uri="{FF2B5EF4-FFF2-40B4-BE49-F238E27FC236}">
                <a16:creationId xmlns:a16="http://schemas.microsoft.com/office/drawing/2014/main" id="{5D4D6E13-E255-FF9C-BEE7-03C8B883C509}"/>
              </a:ext>
            </a:extLst>
          </p:cNvPr>
          <p:cNvPicPr>
            <a:picLocks noChangeAspect="1"/>
          </p:cNvPicPr>
          <p:nvPr/>
        </p:nvPicPr>
        <p:blipFill>
          <a:blip r:embed="rId2"/>
          <a:stretch>
            <a:fillRect/>
          </a:stretch>
        </p:blipFill>
        <p:spPr>
          <a:xfrm>
            <a:off x="8403272" y="5622230"/>
            <a:ext cx="3045746" cy="664270"/>
          </a:xfrm>
          <a:prstGeom prst="rect">
            <a:avLst/>
          </a:prstGeom>
        </p:spPr>
      </p:pic>
      <p:sp>
        <p:nvSpPr>
          <p:cNvPr id="9" name="Content Placeholder 8">
            <a:extLst>
              <a:ext uri="{FF2B5EF4-FFF2-40B4-BE49-F238E27FC236}">
                <a16:creationId xmlns:a16="http://schemas.microsoft.com/office/drawing/2014/main" id="{7F240AA3-01CA-BC5B-F985-8E543C74FF29}"/>
              </a:ext>
            </a:extLst>
          </p:cNvPr>
          <p:cNvSpPr>
            <a:spLocks noGrp="1"/>
          </p:cNvSpPr>
          <p:nvPr>
            <p:ph sz="quarter" idx="11"/>
          </p:nvPr>
        </p:nvSpPr>
        <p:spPr/>
        <p:txBody>
          <a:bodyPr/>
          <a:lstStyle/>
          <a:p>
            <a:r>
              <a:rPr kumimoji="0" lang="en-US" altLang="en-US" sz="2000" b="0" i="0" u="none" strike="noStrike" kern="1200" cap="none" normalizeH="0" baseline="0" dirty="0">
                <a:ln>
                  <a:noFill/>
                </a:ln>
                <a:effectLst/>
                <a:latin typeface="Arial" panose="020B0604020202020204" pitchFamily="34" charset="0"/>
                <a:ea typeface="+mj-ea"/>
                <a:cs typeface="Arial" panose="020B0604020202020204" pitchFamily="34" charset="0"/>
              </a:rPr>
              <a:t>No significant difference is found only between Italian and Bulgarian students – their evaluation of their mental health is equal; it is also higher than UK students’ evaluation and lower than the evaluation Spanish students give of their mental health.</a:t>
            </a:r>
          </a:p>
          <a:p>
            <a:endParaRPr lang="en-GB" dirty="0"/>
          </a:p>
        </p:txBody>
      </p:sp>
    </p:spTree>
    <p:extLst>
      <p:ext uri="{BB962C8B-B14F-4D97-AF65-F5344CB8AC3E}">
        <p14:creationId xmlns:p14="http://schemas.microsoft.com/office/powerpoint/2010/main" val="3099257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65C2DD-F95A-EAE5-8F94-182857FA2538}"/>
              </a:ext>
            </a:extLst>
          </p:cNvPr>
          <p:cNvGraphicFramePr>
            <a:graphicFrameLocks noGrp="1"/>
          </p:cNvGraphicFramePr>
          <p:nvPr>
            <p:extLst>
              <p:ext uri="{D42A27DB-BD31-4B8C-83A1-F6EECF244321}">
                <p14:modId xmlns:p14="http://schemas.microsoft.com/office/powerpoint/2010/main" val="165642302"/>
              </p:ext>
            </p:extLst>
          </p:nvPr>
        </p:nvGraphicFramePr>
        <p:xfrm>
          <a:off x="5351143" y="1851454"/>
          <a:ext cx="6290313" cy="3583305"/>
        </p:xfrm>
        <a:graphic>
          <a:graphicData uri="http://schemas.openxmlformats.org/drawingml/2006/table">
            <a:tbl>
              <a:tblPr firstRow="1" firstCol="1" bandRow="1"/>
              <a:tblGrid>
                <a:gridCol w="2374584">
                  <a:extLst>
                    <a:ext uri="{9D8B030D-6E8A-4147-A177-3AD203B41FA5}">
                      <a16:colId xmlns:a16="http://schemas.microsoft.com/office/drawing/2014/main" val="1578589083"/>
                    </a:ext>
                  </a:extLst>
                </a:gridCol>
                <a:gridCol w="1903095">
                  <a:extLst>
                    <a:ext uri="{9D8B030D-6E8A-4147-A177-3AD203B41FA5}">
                      <a16:colId xmlns:a16="http://schemas.microsoft.com/office/drawing/2014/main" val="2638100607"/>
                    </a:ext>
                  </a:extLst>
                </a:gridCol>
                <a:gridCol w="2012634">
                  <a:extLst>
                    <a:ext uri="{9D8B030D-6E8A-4147-A177-3AD203B41FA5}">
                      <a16:colId xmlns:a16="http://schemas.microsoft.com/office/drawing/2014/main" val="2715790259"/>
                    </a:ext>
                  </a:extLst>
                </a:gridCol>
              </a:tblGrid>
              <a:tr h="716661">
                <a:tc>
                  <a:txBody>
                    <a:bodyPr/>
                    <a:lstStyle/>
                    <a:p>
                      <a:pPr algn="ctr" fontAlgn="t">
                        <a:lnSpc>
                          <a:spcPct val="115000"/>
                        </a:lnSpc>
                        <a:spcBef>
                          <a:spcPts val="600"/>
                        </a:spcBef>
                        <a:spcAft>
                          <a:spcPts val="600"/>
                        </a:spcAft>
                      </a:pPr>
                      <a:r>
                        <a:rPr lang="en-GB" sz="3300" b="1" i="0" u="none" strike="noStrike">
                          <a:effectLst/>
                          <a:latin typeface="Century Gothic" panose="020B0502020202020204" pitchFamily="34" charset="0"/>
                          <a:ea typeface="Calibri" panose="020F0502020204030204" pitchFamily="34" charset="0"/>
                          <a:cs typeface="Calibri" panose="020F0502020204030204" pitchFamily="34" charset="0"/>
                        </a:rPr>
                        <a:t>Country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1" i="0" u="none" strike="noStrike">
                          <a:effectLst/>
                          <a:latin typeface="Century Gothic" panose="020B0502020202020204" pitchFamily="34" charset="0"/>
                          <a:ea typeface="Calibri" panose="020F0502020204030204" pitchFamily="34" charset="0"/>
                          <a:cs typeface="Calibri" panose="020F0502020204030204" pitchFamily="34" charset="0"/>
                        </a:rPr>
                        <a:t>Mean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1" i="0" u="none" strike="noStrike" dirty="0">
                          <a:effectLst/>
                          <a:latin typeface="Century Gothic" panose="020B0502020202020204" pitchFamily="34" charset="0"/>
                          <a:ea typeface="Calibri" panose="020F0502020204030204" pitchFamily="34" charset="0"/>
                          <a:cs typeface="Calibri" panose="020F0502020204030204" pitchFamily="34" charset="0"/>
                        </a:rPr>
                        <a:t>SD</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2993393"/>
                  </a:ext>
                </a:extLst>
              </a:tr>
              <a:tr h="716661">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Bulgaria</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57,39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16,189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813147"/>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Spain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47,86</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15,849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734388"/>
                  </a:ext>
                </a:extLst>
              </a:tr>
              <a:tr h="716661">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UK</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66,87</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13,908</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58328"/>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Italy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58,51</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14,002</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143018"/>
                  </a:ext>
                </a:extLst>
              </a:tr>
            </a:tbl>
          </a:graphicData>
        </a:graphic>
      </p:graphicFrame>
      <p:sp>
        <p:nvSpPr>
          <p:cNvPr id="2" name="TextBox 1">
            <a:extLst>
              <a:ext uri="{FF2B5EF4-FFF2-40B4-BE49-F238E27FC236}">
                <a16:creationId xmlns:a16="http://schemas.microsoft.com/office/drawing/2014/main" id="{0C82FA57-A766-9C6D-3790-0ACBFBEF2717}"/>
              </a:ext>
            </a:extLst>
          </p:cNvPr>
          <p:cNvSpPr txBox="1"/>
          <p:nvPr/>
        </p:nvSpPr>
        <p:spPr>
          <a:xfrm>
            <a:off x="491581" y="320674"/>
            <a:ext cx="5171609" cy="861774"/>
          </a:xfrm>
          <a:prstGeom prst="rect">
            <a:avLst/>
          </a:prstGeom>
          <a:noFill/>
        </p:spPr>
        <p:txBody>
          <a:bodyPr wrap="none" rtlCol="0">
            <a:spAutoFit/>
          </a:bodyPr>
          <a:lstStyle/>
          <a:p>
            <a:r>
              <a:rPr lang="en-US" altLang="en-US" sz="3200" dirty="0">
                <a:solidFill>
                  <a:schemeClr val="bg1"/>
                </a:solidFill>
                <a:latin typeface="Arial" panose="020B0604020202020204" pitchFamily="34" charset="0"/>
                <a:ea typeface="+mj-ea"/>
                <a:cs typeface="Arial" panose="020B0604020202020204" pitchFamily="34" charset="0"/>
              </a:rPr>
              <a:t>I</a:t>
            </a:r>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mpact on stress symptoms</a:t>
            </a:r>
          </a:p>
          <a:p>
            <a:endParaRPr lang="en-US" dirty="0"/>
          </a:p>
        </p:txBody>
      </p:sp>
      <p:pic>
        <p:nvPicPr>
          <p:cNvPr id="5" name="Picture 4" descr="Text&#10;&#10;Description automatically generated">
            <a:extLst>
              <a:ext uri="{FF2B5EF4-FFF2-40B4-BE49-F238E27FC236}">
                <a16:creationId xmlns:a16="http://schemas.microsoft.com/office/drawing/2014/main" id="{EFA4E627-53B9-1303-5BA8-961116B0F754}"/>
              </a:ext>
            </a:extLst>
          </p:cNvPr>
          <p:cNvPicPr>
            <a:picLocks noChangeAspect="1"/>
          </p:cNvPicPr>
          <p:nvPr/>
        </p:nvPicPr>
        <p:blipFill>
          <a:blip r:embed="rId2"/>
          <a:stretch>
            <a:fillRect/>
          </a:stretch>
        </p:blipFill>
        <p:spPr>
          <a:xfrm>
            <a:off x="8403272" y="5685446"/>
            <a:ext cx="3045746" cy="664270"/>
          </a:xfrm>
          <a:prstGeom prst="rect">
            <a:avLst/>
          </a:prstGeom>
        </p:spPr>
      </p:pic>
      <p:sp>
        <p:nvSpPr>
          <p:cNvPr id="7" name="Content Placeholder 6">
            <a:extLst>
              <a:ext uri="{FF2B5EF4-FFF2-40B4-BE49-F238E27FC236}">
                <a16:creationId xmlns:a16="http://schemas.microsoft.com/office/drawing/2014/main" id="{F141D0B4-CD52-AE34-0E08-40E19A2E48FC}"/>
              </a:ext>
            </a:extLst>
          </p:cNvPr>
          <p:cNvSpPr>
            <a:spLocks noGrp="1"/>
          </p:cNvSpPr>
          <p:nvPr>
            <p:ph sz="quarter" idx="11"/>
          </p:nvPr>
        </p:nvSpPr>
        <p:spPr/>
        <p:txBody>
          <a:bodyPr/>
          <a:lstStyle/>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Bulgarian and Italian students report experiencing the same amount of stress symptoms during the pandemic. </a:t>
            </a:r>
          </a:p>
          <a:p>
            <a:endParaRPr lang="en-US" altLang="en-US" dirty="0">
              <a:ea typeface="+mj-ea"/>
            </a:endParaRPr>
          </a:p>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Spanish students experience less stress symptoms than all other students</a:t>
            </a:r>
          </a:p>
          <a:p>
            <a:endParaRPr lang="en-US" altLang="en-US" dirty="0">
              <a:ea typeface="+mj-ea"/>
            </a:endParaRPr>
          </a:p>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UK students experience more stress symptoms than the other three samples</a:t>
            </a:r>
            <a:endParaRPr lang="en-GB" dirty="0"/>
          </a:p>
        </p:txBody>
      </p:sp>
    </p:spTree>
    <p:extLst>
      <p:ext uri="{BB962C8B-B14F-4D97-AF65-F5344CB8AC3E}">
        <p14:creationId xmlns:p14="http://schemas.microsoft.com/office/powerpoint/2010/main" val="3463129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3FD418A-80BD-CEF1-03F0-D0737011ADCB}"/>
              </a:ext>
            </a:extLst>
          </p:cNvPr>
          <p:cNvGraphicFramePr>
            <a:graphicFrameLocks noGrp="1"/>
          </p:cNvGraphicFramePr>
          <p:nvPr>
            <p:extLst>
              <p:ext uri="{D42A27DB-BD31-4B8C-83A1-F6EECF244321}">
                <p14:modId xmlns:p14="http://schemas.microsoft.com/office/powerpoint/2010/main" val="2632370901"/>
              </p:ext>
            </p:extLst>
          </p:nvPr>
        </p:nvGraphicFramePr>
        <p:xfrm>
          <a:off x="5520050" y="1822125"/>
          <a:ext cx="5775960" cy="3254700"/>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3136014213"/>
                    </a:ext>
                  </a:extLst>
                </a:gridCol>
                <a:gridCol w="1760220">
                  <a:extLst>
                    <a:ext uri="{9D8B030D-6E8A-4147-A177-3AD203B41FA5}">
                      <a16:colId xmlns:a16="http://schemas.microsoft.com/office/drawing/2014/main" val="1903533442"/>
                    </a:ext>
                  </a:extLst>
                </a:gridCol>
                <a:gridCol w="1760220">
                  <a:extLst>
                    <a:ext uri="{9D8B030D-6E8A-4147-A177-3AD203B41FA5}">
                      <a16:colId xmlns:a16="http://schemas.microsoft.com/office/drawing/2014/main" val="4216818369"/>
                    </a:ext>
                  </a:extLst>
                </a:gridCol>
              </a:tblGrid>
              <a:tr h="650940">
                <a:tc>
                  <a:txBody>
                    <a:bodyPr/>
                    <a:lstStyle/>
                    <a:p>
                      <a:pPr algn="ctr">
                        <a:lnSpc>
                          <a:spcPct val="115000"/>
                        </a:lnSpc>
                        <a:spcBef>
                          <a:spcPts val="600"/>
                        </a:spcBef>
                        <a:spcAft>
                          <a:spcPts val="600"/>
                        </a:spcAft>
                      </a:pPr>
                      <a:r>
                        <a:rPr lang="en-GB" sz="3300" dirty="0">
                          <a:effectLst/>
                        </a:rPr>
                        <a:t>Country</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Mean</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SD</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282184578"/>
                  </a:ext>
                </a:extLst>
              </a:tr>
              <a:tr h="650940">
                <a:tc>
                  <a:txBody>
                    <a:bodyPr/>
                    <a:lstStyle/>
                    <a:p>
                      <a:pPr algn="ctr">
                        <a:lnSpc>
                          <a:spcPct val="115000"/>
                        </a:lnSpc>
                        <a:spcBef>
                          <a:spcPts val="600"/>
                        </a:spcBef>
                        <a:spcAft>
                          <a:spcPts val="600"/>
                        </a:spcAft>
                      </a:pPr>
                      <a:r>
                        <a:rPr lang="en-GB" sz="3300">
                          <a:effectLst/>
                        </a:rPr>
                        <a:t>Bulgaria</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21,40</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7,313</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782419282"/>
                  </a:ext>
                </a:extLst>
              </a:tr>
              <a:tr h="650940">
                <a:tc>
                  <a:txBody>
                    <a:bodyPr/>
                    <a:lstStyle/>
                    <a:p>
                      <a:pPr algn="ctr">
                        <a:lnSpc>
                          <a:spcPct val="115000"/>
                        </a:lnSpc>
                        <a:spcBef>
                          <a:spcPts val="600"/>
                        </a:spcBef>
                        <a:spcAft>
                          <a:spcPts val="600"/>
                        </a:spcAft>
                      </a:pPr>
                      <a:r>
                        <a:rPr lang="en-GB" sz="3300">
                          <a:effectLst/>
                        </a:rPr>
                        <a:t>Spain</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15,08</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3,890</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395903200"/>
                  </a:ext>
                </a:extLst>
              </a:tr>
              <a:tr h="650940">
                <a:tc>
                  <a:txBody>
                    <a:bodyPr/>
                    <a:lstStyle/>
                    <a:p>
                      <a:pPr algn="ctr">
                        <a:lnSpc>
                          <a:spcPct val="115000"/>
                        </a:lnSpc>
                        <a:spcBef>
                          <a:spcPts val="600"/>
                        </a:spcBef>
                        <a:spcAft>
                          <a:spcPts val="600"/>
                        </a:spcAft>
                      </a:pPr>
                      <a:r>
                        <a:rPr lang="en-GB" sz="3300" dirty="0">
                          <a:solidFill>
                            <a:srgbClr val="FF0000"/>
                          </a:solidFill>
                          <a:effectLst/>
                        </a:rPr>
                        <a:t>UK</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18,98</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3,849</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206911852"/>
                  </a:ext>
                </a:extLst>
              </a:tr>
              <a:tr h="650940">
                <a:tc>
                  <a:txBody>
                    <a:bodyPr/>
                    <a:lstStyle/>
                    <a:p>
                      <a:pPr algn="ctr">
                        <a:lnSpc>
                          <a:spcPct val="115000"/>
                        </a:lnSpc>
                        <a:spcBef>
                          <a:spcPts val="600"/>
                        </a:spcBef>
                        <a:spcAft>
                          <a:spcPts val="600"/>
                        </a:spcAft>
                      </a:pPr>
                      <a:r>
                        <a:rPr lang="en-GB" sz="3300">
                          <a:effectLst/>
                        </a:rPr>
                        <a:t>Italy</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20,24</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7,078</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2044345625"/>
                  </a:ext>
                </a:extLst>
              </a:tr>
            </a:tbl>
          </a:graphicData>
        </a:graphic>
      </p:graphicFrame>
      <p:sp>
        <p:nvSpPr>
          <p:cNvPr id="5" name="TextBox 4">
            <a:extLst>
              <a:ext uri="{FF2B5EF4-FFF2-40B4-BE49-F238E27FC236}">
                <a16:creationId xmlns:a16="http://schemas.microsoft.com/office/drawing/2014/main" id="{7034F86A-C35E-D65D-999B-12B4353ECA3A}"/>
              </a:ext>
            </a:extLst>
          </p:cNvPr>
          <p:cNvSpPr txBox="1"/>
          <p:nvPr/>
        </p:nvSpPr>
        <p:spPr>
          <a:xfrm>
            <a:off x="414736" y="320674"/>
            <a:ext cx="5436681" cy="584775"/>
          </a:xfrm>
          <a:prstGeom prst="rect">
            <a:avLst/>
          </a:prstGeom>
          <a:noFill/>
        </p:spPr>
        <p:txBody>
          <a:bodyPr wrap="none" rtlCol="0">
            <a:spAutoFit/>
          </a:bodyPr>
          <a:lstStyle/>
          <a:p>
            <a:r>
              <a:rPr lang="en-US" altLang="en-US" sz="3200" dirty="0">
                <a:solidFill>
                  <a:schemeClr val="bg1"/>
                </a:solidFill>
                <a:latin typeface="Arial" panose="020B0604020202020204" pitchFamily="34" charset="0"/>
                <a:ea typeface="+mj-ea"/>
                <a:cs typeface="Arial" panose="020B0604020202020204" pitchFamily="34" charset="0"/>
              </a:rPr>
              <a:t>T</a:t>
            </a:r>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he effects of the restrictions</a:t>
            </a:r>
          </a:p>
        </p:txBody>
      </p:sp>
      <p:pic>
        <p:nvPicPr>
          <p:cNvPr id="2" name="Picture 1" descr="Text&#10;&#10;Description automatically generated">
            <a:extLst>
              <a:ext uri="{FF2B5EF4-FFF2-40B4-BE49-F238E27FC236}">
                <a16:creationId xmlns:a16="http://schemas.microsoft.com/office/drawing/2014/main" id="{E3C13023-6DB3-1493-DE93-8EB36599328D}"/>
              </a:ext>
            </a:extLst>
          </p:cNvPr>
          <p:cNvPicPr>
            <a:picLocks noChangeAspect="1"/>
          </p:cNvPicPr>
          <p:nvPr/>
        </p:nvPicPr>
        <p:blipFill>
          <a:blip r:embed="rId2"/>
          <a:stretch>
            <a:fillRect/>
          </a:stretch>
        </p:blipFill>
        <p:spPr>
          <a:xfrm>
            <a:off x="8250264" y="5529460"/>
            <a:ext cx="3045746" cy="664270"/>
          </a:xfrm>
          <a:prstGeom prst="rect">
            <a:avLst/>
          </a:prstGeom>
        </p:spPr>
      </p:pic>
      <p:sp>
        <p:nvSpPr>
          <p:cNvPr id="6" name="Content Placeholder 5">
            <a:extLst>
              <a:ext uri="{FF2B5EF4-FFF2-40B4-BE49-F238E27FC236}">
                <a16:creationId xmlns:a16="http://schemas.microsoft.com/office/drawing/2014/main" id="{3F8FE4D6-DA91-8B68-BDDC-9CFC1E12BC4F}"/>
              </a:ext>
            </a:extLst>
          </p:cNvPr>
          <p:cNvSpPr>
            <a:spLocks noGrp="1"/>
          </p:cNvSpPr>
          <p:nvPr>
            <p:ph sz="quarter" idx="11"/>
          </p:nvPr>
        </p:nvSpPr>
        <p:spPr/>
        <p:txBody>
          <a:bodyPr/>
          <a:lstStyle/>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Bulgarian and Italian students evaluate the effect of restrictions more positively than do students from Spain and the UK. </a:t>
            </a:r>
          </a:p>
          <a:p>
            <a:endParaRPr lang="en-US" altLang="en-US" dirty="0">
              <a:ea typeface="+mj-ea"/>
            </a:endParaRPr>
          </a:p>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Spanish students also evaluate these effects more negatively than students from the UK</a:t>
            </a:r>
            <a:endParaRPr lang="en-GB" dirty="0"/>
          </a:p>
        </p:txBody>
      </p:sp>
    </p:spTree>
    <p:extLst>
      <p:ext uri="{BB962C8B-B14F-4D97-AF65-F5344CB8AC3E}">
        <p14:creationId xmlns:p14="http://schemas.microsoft.com/office/powerpoint/2010/main" val="259702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86CD6D-B7F5-9F4B-AF53-5A51D62C06A0}"/>
              </a:ext>
            </a:extLst>
          </p:cNvPr>
          <p:cNvSpPr>
            <a:spLocks noGrp="1"/>
          </p:cNvSpPr>
          <p:nvPr>
            <p:ph sz="quarter" idx="11"/>
          </p:nvPr>
        </p:nvSpPr>
        <p:spPr/>
        <p:txBody>
          <a:bodyPr/>
          <a:lstStyle/>
          <a:p>
            <a:pPr lvl="0"/>
            <a:endParaRPr lang="en-GB" dirty="0"/>
          </a:p>
          <a:p>
            <a:pPr marL="457200" lvl="1" indent="0">
              <a:buNone/>
            </a:pPr>
            <a:endParaRPr lang="en-GB" dirty="0"/>
          </a:p>
        </p:txBody>
      </p:sp>
      <p:sp>
        <p:nvSpPr>
          <p:cNvPr id="3" name="Title 2">
            <a:extLst>
              <a:ext uri="{FF2B5EF4-FFF2-40B4-BE49-F238E27FC236}">
                <a16:creationId xmlns:a16="http://schemas.microsoft.com/office/drawing/2014/main" id="{93CD3DE9-1DA9-7C4E-B306-F237BB85F872}"/>
              </a:ext>
            </a:extLst>
          </p:cNvPr>
          <p:cNvSpPr>
            <a:spLocks noGrp="1"/>
          </p:cNvSpPr>
          <p:nvPr>
            <p:ph type="title"/>
          </p:nvPr>
        </p:nvSpPr>
        <p:spPr/>
        <p:txBody>
          <a:bodyPr>
            <a:normAutofit fontScale="90000"/>
          </a:bodyPr>
          <a:lstStyle/>
          <a:p>
            <a:br>
              <a:rPr lang="en-GB" dirty="0"/>
            </a:br>
            <a:endParaRPr lang="en-GB" dirty="0"/>
          </a:p>
        </p:txBody>
      </p:sp>
      <p:sp>
        <p:nvSpPr>
          <p:cNvPr id="5" name="Title 2">
            <a:extLst>
              <a:ext uri="{FF2B5EF4-FFF2-40B4-BE49-F238E27FC236}">
                <a16:creationId xmlns:a16="http://schemas.microsoft.com/office/drawing/2014/main" id="{5D905709-710E-4CCB-A99F-4D9A0CA63E3B}"/>
              </a:ext>
            </a:extLst>
          </p:cNvPr>
          <p:cNvSpPr txBox="1">
            <a:spLocks/>
          </p:cNvSpPr>
          <p:nvPr/>
        </p:nvSpPr>
        <p:spPr>
          <a:xfrm>
            <a:off x="637451" y="320674"/>
            <a:ext cx="8541991" cy="593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r>
              <a:rPr lang="en-US" sz="3200" dirty="0"/>
              <a:t>We are The Mighty Creatives</a:t>
            </a:r>
            <a:endParaRPr lang="en-GB" sz="3200" dirty="0"/>
          </a:p>
        </p:txBody>
      </p:sp>
      <p:sp>
        <p:nvSpPr>
          <p:cNvPr id="6" name="TextBox 5">
            <a:extLst>
              <a:ext uri="{FF2B5EF4-FFF2-40B4-BE49-F238E27FC236}">
                <a16:creationId xmlns:a16="http://schemas.microsoft.com/office/drawing/2014/main" id="{00FAF5EC-7AD5-4593-9EEB-1798553194B0}"/>
              </a:ext>
            </a:extLst>
          </p:cNvPr>
          <p:cNvSpPr txBox="1"/>
          <p:nvPr/>
        </p:nvSpPr>
        <p:spPr>
          <a:xfrm>
            <a:off x="742982" y="1682049"/>
            <a:ext cx="6388370" cy="4832092"/>
          </a:xfrm>
          <a:prstGeom prst="rect">
            <a:avLst/>
          </a:prstGeom>
          <a:noFill/>
        </p:spPr>
        <p:txBody>
          <a:bodyPr wrap="square">
            <a:spAutoFit/>
          </a:bodyPr>
          <a:lstStyle/>
          <a:p>
            <a:pPr marL="285750" indent="-285750">
              <a:buFont typeface="Arial" panose="020B0604020202020204" pitchFamily="34" charset="0"/>
              <a:buChar char="•"/>
            </a:pPr>
            <a:r>
              <a:rPr lang="en-US" sz="2200" dirty="0">
                <a:solidFill>
                  <a:srgbClr val="6A1F75"/>
                </a:solidFill>
                <a:latin typeface="Arial" panose="020B0604020202020204" pitchFamily="34" charset="0"/>
                <a:cs typeface="Arial" panose="020B0604020202020204" pitchFamily="34" charset="0"/>
              </a:rPr>
              <a:t>Company limited by guarantee and a registered charity</a:t>
            </a:r>
          </a:p>
          <a:p>
            <a:endParaRPr lang="en-US" sz="2200" dirty="0">
              <a:solidFill>
                <a:srgbClr val="6A1F7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6A1F75"/>
                </a:solidFill>
                <a:latin typeface="Arial" panose="020B0604020202020204" pitchFamily="34" charset="0"/>
                <a:cs typeface="Arial" panose="020B0604020202020204" pitchFamily="34" charset="0"/>
              </a:rPr>
              <a:t>Based in Leicester and serving the whole of the East Midlands since 2009</a:t>
            </a:r>
          </a:p>
          <a:p>
            <a:pPr marL="285750" indent="-285750">
              <a:buFont typeface="Arial" panose="020B0604020202020204" pitchFamily="34" charset="0"/>
              <a:buChar char="•"/>
            </a:pPr>
            <a:endParaRPr lang="en-US" sz="2200" dirty="0">
              <a:solidFill>
                <a:srgbClr val="6A1F7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6A1F75"/>
                </a:solidFill>
                <a:latin typeface="Arial" panose="020B0604020202020204" pitchFamily="34" charset="0"/>
                <a:cs typeface="Arial" panose="020B0604020202020204" pitchFamily="34" charset="0"/>
              </a:rPr>
              <a:t>Growing national and international reach</a:t>
            </a:r>
          </a:p>
          <a:p>
            <a:pPr marL="285750" indent="-285750">
              <a:buFont typeface="Arial" panose="020B0604020202020204" pitchFamily="34" charset="0"/>
              <a:buChar char="•"/>
            </a:pPr>
            <a:endParaRPr lang="en-US" sz="2200" dirty="0">
              <a:solidFill>
                <a:srgbClr val="6A1F7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6A1F75"/>
                </a:solidFill>
                <a:latin typeface="Arial" panose="020B0604020202020204" pitchFamily="34" charset="0"/>
                <a:cs typeface="Arial" panose="020B0604020202020204" pitchFamily="34" charset="0"/>
              </a:rPr>
              <a:t>Turnover of approx. £4.1m in 2021/22</a:t>
            </a:r>
          </a:p>
          <a:p>
            <a:pPr marL="285750" indent="-285750">
              <a:buFont typeface="Arial" panose="020B0604020202020204" pitchFamily="34" charset="0"/>
              <a:buChar char="•"/>
            </a:pPr>
            <a:endParaRPr lang="en-US" sz="2200" dirty="0">
              <a:solidFill>
                <a:srgbClr val="6A1F7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6A1F75"/>
                </a:solidFill>
                <a:latin typeface="Arial" panose="020B0604020202020204" pitchFamily="34" charset="0"/>
                <a:cs typeface="Arial" panose="020B0604020202020204" pitchFamily="34" charset="0"/>
              </a:rPr>
              <a:t>Funded by Arts Council England as ‘Bridge </a:t>
            </a:r>
            <a:r>
              <a:rPr lang="en-US" sz="2200" dirty="0" err="1">
                <a:solidFill>
                  <a:srgbClr val="6A1F75"/>
                </a:solidFill>
                <a:latin typeface="Arial" panose="020B0604020202020204" pitchFamily="34" charset="0"/>
                <a:cs typeface="Arial" panose="020B0604020202020204" pitchFamily="34" charset="0"/>
              </a:rPr>
              <a:t>Organisation</a:t>
            </a:r>
            <a:r>
              <a:rPr lang="en-US" sz="2200" dirty="0">
                <a:solidFill>
                  <a:srgbClr val="6A1F75"/>
                </a:solidFill>
                <a:latin typeface="Arial" panose="020B0604020202020204" pitchFamily="34" charset="0"/>
                <a:cs typeface="Arial" panose="020B0604020202020204" pitchFamily="34" charset="0"/>
              </a:rPr>
              <a:t>’ since 2012: others include Children in Need, DWP, Charities Aid Foundation</a:t>
            </a:r>
            <a:endParaRPr lang="en-US" sz="2200"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F7FCF732-0C76-4AB4-8FBF-7EC172863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386" y="61590"/>
            <a:ext cx="2382276" cy="13221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5CD8D6E4-E533-2F64-1F0D-F246B55ACF74}"/>
              </a:ext>
            </a:extLst>
          </p:cNvPr>
          <p:cNvPicPr>
            <a:picLocks noChangeAspect="1"/>
          </p:cNvPicPr>
          <p:nvPr/>
        </p:nvPicPr>
        <p:blipFill>
          <a:blip r:embed="rId3"/>
          <a:stretch>
            <a:fillRect/>
          </a:stretch>
        </p:blipFill>
        <p:spPr>
          <a:xfrm>
            <a:off x="9101470" y="5868348"/>
            <a:ext cx="2360010" cy="514712"/>
          </a:xfrm>
          <a:prstGeom prst="rect">
            <a:avLst/>
          </a:prstGeom>
        </p:spPr>
      </p:pic>
      <p:pic>
        <p:nvPicPr>
          <p:cNvPr id="8" name="Picture 7" descr="Text&#10;&#10;Description automatically generated">
            <a:extLst>
              <a:ext uri="{FF2B5EF4-FFF2-40B4-BE49-F238E27FC236}">
                <a16:creationId xmlns:a16="http://schemas.microsoft.com/office/drawing/2014/main" id="{4D9C2CB8-AD55-B4C2-2E5B-A95A9674F085}"/>
              </a:ext>
            </a:extLst>
          </p:cNvPr>
          <p:cNvPicPr>
            <a:picLocks noChangeAspect="1"/>
          </p:cNvPicPr>
          <p:nvPr/>
        </p:nvPicPr>
        <p:blipFill>
          <a:blip r:embed="rId4"/>
          <a:stretch>
            <a:fillRect/>
          </a:stretch>
        </p:blipFill>
        <p:spPr>
          <a:xfrm>
            <a:off x="7921791" y="1769518"/>
            <a:ext cx="2736789" cy="3868301"/>
          </a:xfrm>
          <a:prstGeom prst="rect">
            <a:avLst/>
          </a:prstGeom>
          <a:effectLst>
            <a:glow rad="101600">
              <a:srgbClr val="6A1F75">
                <a:alpha val="60000"/>
              </a:srgbClr>
            </a:glow>
          </a:effectLst>
        </p:spPr>
      </p:pic>
    </p:spTree>
    <p:extLst>
      <p:ext uri="{BB962C8B-B14F-4D97-AF65-F5344CB8AC3E}">
        <p14:creationId xmlns:p14="http://schemas.microsoft.com/office/powerpoint/2010/main" val="90685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55A8CF0-89EC-854F-B64C-FF7E21818E41}"/>
              </a:ext>
            </a:extLst>
          </p:cNvPr>
          <p:cNvGraphicFramePr>
            <a:graphicFrameLocks noGrp="1"/>
          </p:cNvGraphicFramePr>
          <p:nvPr>
            <p:extLst>
              <p:ext uri="{D42A27DB-BD31-4B8C-83A1-F6EECF244321}">
                <p14:modId xmlns:p14="http://schemas.microsoft.com/office/powerpoint/2010/main" val="987285538"/>
              </p:ext>
            </p:extLst>
          </p:nvPr>
        </p:nvGraphicFramePr>
        <p:xfrm>
          <a:off x="5392072" y="1902957"/>
          <a:ext cx="6056946" cy="3574623"/>
        </p:xfrm>
        <a:graphic>
          <a:graphicData uri="http://schemas.openxmlformats.org/drawingml/2006/table">
            <a:tbl>
              <a:tblPr firstRow="1" firstCol="1" bandRow="1"/>
              <a:tblGrid>
                <a:gridCol w="2374581">
                  <a:extLst>
                    <a:ext uri="{9D8B030D-6E8A-4147-A177-3AD203B41FA5}">
                      <a16:colId xmlns:a16="http://schemas.microsoft.com/office/drawing/2014/main" val="439316042"/>
                    </a:ext>
                  </a:extLst>
                </a:gridCol>
                <a:gridCol w="1903095">
                  <a:extLst>
                    <a:ext uri="{9D8B030D-6E8A-4147-A177-3AD203B41FA5}">
                      <a16:colId xmlns:a16="http://schemas.microsoft.com/office/drawing/2014/main" val="1676792919"/>
                    </a:ext>
                  </a:extLst>
                </a:gridCol>
                <a:gridCol w="1779270">
                  <a:extLst>
                    <a:ext uri="{9D8B030D-6E8A-4147-A177-3AD203B41FA5}">
                      <a16:colId xmlns:a16="http://schemas.microsoft.com/office/drawing/2014/main" val="2541976434"/>
                    </a:ext>
                  </a:extLst>
                </a:gridCol>
              </a:tblGrid>
              <a:tr h="707979">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Country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Mean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SD</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506757822"/>
                  </a:ext>
                </a:extLst>
              </a:tr>
              <a:tr h="716661">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Bulgaria</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6,99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2,160</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969828"/>
                  </a:ext>
                </a:extLst>
              </a:tr>
              <a:tr h="716661">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Spain</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7,37</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1,854</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1214295"/>
                  </a:ext>
                </a:extLst>
              </a:tr>
              <a:tr h="716661">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UK</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6,54</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1,753</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450465"/>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Italy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7,88</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2,400</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83267"/>
                  </a:ext>
                </a:extLst>
              </a:tr>
            </a:tbl>
          </a:graphicData>
        </a:graphic>
      </p:graphicFrame>
      <p:sp>
        <p:nvSpPr>
          <p:cNvPr id="2" name="TextBox 1">
            <a:extLst>
              <a:ext uri="{FF2B5EF4-FFF2-40B4-BE49-F238E27FC236}">
                <a16:creationId xmlns:a16="http://schemas.microsoft.com/office/drawing/2014/main" id="{288D6526-32BC-4E8D-173D-58FE704F94E6}"/>
              </a:ext>
            </a:extLst>
          </p:cNvPr>
          <p:cNvSpPr txBox="1"/>
          <p:nvPr/>
        </p:nvSpPr>
        <p:spPr>
          <a:xfrm>
            <a:off x="409246" y="320674"/>
            <a:ext cx="7721986" cy="584775"/>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The impact o</a:t>
            </a:r>
            <a:r>
              <a:rPr lang="en-US" altLang="en-US" sz="3200" dirty="0">
                <a:solidFill>
                  <a:schemeClr val="bg1"/>
                </a:solidFill>
                <a:latin typeface="Arial" panose="020B0604020202020204" pitchFamily="34" charset="0"/>
                <a:ea typeface="+mj-ea"/>
                <a:cs typeface="Arial" panose="020B0604020202020204" pitchFamily="34" charset="0"/>
              </a:rPr>
              <a:t>n the relationship with adults</a:t>
            </a:r>
            <a:endPar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35DA7CBF-D227-6C1C-536B-C52E4A6CC604}"/>
              </a:ext>
            </a:extLst>
          </p:cNvPr>
          <p:cNvPicPr>
            <a:picLocks noChangeAspect="1"/>
          </p:cNvPicPr>
          <p:nvPr/>
        </p:nvPicPr>
        <p:blipFill>
          <a:blip r:embed="rId2"/>
          <a:stretch>
            <a:fillRect/>
          </a:stretch>
        </p:blipFill>
        <p:spPr>
          <a:xfrm>
            <a:off x="8420545" y="5763521"/>
            <a:ext cx="3045746" cy="664270"/>
          </a:xfrm>
          <a:prstGeom prst="rect">
            <a:avLst/>
          </a:prstGeom>
        </p:spPr>
      </p:pic>
      <p:sp>
        <p:nvSpPr>
          <p:cNvPr id="7" name="Content Placeholder 6">
            <a:extLst>
              <a:ext uri="{FF2B5EF4-FFF2-40B4-BE49-F238E27FC236}">
                <a16:creationId xmlns:a16="http://schemas.microsoft.com/office/drawing/2014/main" id="{86B1086D-4273-1D0C-5D64-2D662E009BBF}"/>
              </a:ext>
            </a:extLst>
          </p:cNvPr>
          <p:cNvSpPr>
            <a:spLocks noGrp="1"/>
          </p:cNvSpPr>
          <p:nvPr>
            <p:ph sz="quarter" idx="11"/>
          </p:nvPr>
        </p:nvSpPr>
        <p:spPr/>
        <p:txBody>
          <a:bodyPr/>
          <a:lstStyle/>
          <a:p>
            <a:r>
              <a:rPr kumimoji="0" lang="en-US" altLang="en-US" sz="2000" i="0" u="none" strike="noStrike" kern="1200" cap="none" normalizeH="0" baseline="0" dirty="0">
                <a:ln>
                  <a:noFill/>
                </a:ln>
                <a:effectLst/>
              </a:rPr>
              <a:t>Students in Italy and Spain evaluate the effects of their relationships with adults more positively than do students from Bulgaria and the UK.  </a:t>
            </a:r>
          </a:p>
          <a:p>
            <a:endParaRPr lang="en-GB" dirty="0"/>
          </a:p>
        </p:txBody>
      </p:sp>
    </p:spTree>
    <p:extLst>
      <p:ext uri="{BB962C8B-B14F-4D97-AF65-F5344CB8AC3E}">
        <p14:creationId xmlns:p14="http://schemas.microsoft.com/office/powerpoint/2010/main" val="411063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BFA4698-FC47-F748-C4DA-8973C1A50763}"/>
              </a:ext>
            </a:extLst>
          </p:cNvPr>
          <p:cNvGraphicFramePr>
            <a:graphicFrameLocks noGrp="1"/>
          </p:cNvGraphicFramePr>
          <p:nvPr>
            <p:extLst>
              <p:ext uri="{D42A27DB-BD31-4B8C-83A1-F6EECF244321}">
                <p14:modId xmlns:p14="http://schemas.microsoft.com/office/powerpoint/2010/main" val="1561010118"/>
              </p:ext>
            </p:extLst>
          </p:nvPr>
        </p:nvGraphicFramePr>
        <p:xfrm>
          <a:off x="5358269" y="1995678"/>
          <a:ext cx="6056949" cy="2866644"/>
        </p:xfrm>
        <a:graphic>
          <a:graphicData uri="http://schemas.openxmlformats.org/drawingml/2006/table">
            <a:tbl>
              <a:tblPr firstRow="1" firstCol="1" bandRow="1"/>
              <a:tblGrid>
                <a:gridCol w="2374584">
                  <a:extLst>
                    <a:ext uri="{9D8B030D-6E8A-4147-A177-3AD203B41FA5}">
                      <a16:colId xmlns:a16="http://schemas.microsoft.com/office/drawing/2014/main" val="2812290772"/>
                    </a:ext>
                  </a:extLst>
                </a:gridCol>
                <a:gridCol w="1903095">
                  <a:extLst>
                    <a:ext uri="{9D8B030D-6E8A-4147-A177-3AD203B41FA5}">
                      <a16:colId xmlns:a16="http://schemas.microsoft.com/office/drawing/2014/main" val="2908216922"/>
                    </a:ext>
                  </a:extLst>
                </a:gridCol>
                <a:gridCol w="1779270">
                  <a:extLst>
                    <a:ext uri="{9D8B030D-6E8A-4147-A177-3AD203B41FA5}">
                      <a16:colId xmlns:a16="http://schemas.microsoft.com/office/drawing/2014/main" val="1826789531"/>
                    </a:ext>
                  </a:extLst>
                </a:gridCol>
              </a:tblGrid>
              <a:tr h="716661">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Country</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Mean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3300" b="1" i="0" u="none" strike="noStrik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SD</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3750800644"/>
                  </a:ext>
                </a:extLst>
              </a:tr>
              <a:tr h="716661">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Bulgaria</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2,44</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1,865</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941519"/>
                  </a:ext>
                </a:extLst>
              </a:tr>
              <a:tr h="716661">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Spain</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1,09</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2,055</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028335"/>
                  </a:ext>
                </a:extLst>
              </a:tr>
              <a:tr h="716661">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UK</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a:effectLst/>
                          <a:latin typeface="Century Gothic" panose="020B0502020202020204" pitchFamily="34" charset="0"/>
                          <a:ea typeface="Calibri" panose="020F0502020204030204" pitchFamily="34" charset="0"/>
                          <a:cs typeface="Calibri" panose="020F0502020204030204" pitchFamily="34" charset="0"/>
                        </a:rPr>
                        <a:t>2,75</a:t>
                      </a:r>
                      <a:endParaRPr lang="en-GB"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3300" b="0" i="0" u="none" strike="noStrike" dirty="0">
                          <a:effectLst/>
                          <a:latin typeface="Century Gothic" panose="020B0502020202020204" pitchFamily="34" charset="0"/>
                          <a:ea typeface="Calibri" panose="020F0502020204030204" pitchFamily="34" charset="0"/>
                          <a:cs typeface="Calibri" panose="020F0502020204030204" pitchFamily="34" charset="0"/>
                        </a:rPr>
                        <a:t>2,195</a:t>
                      </a:r>
                      <a:endParaRPr lang="en-GB"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3666194"/>
                  </a:ext>
                </a:extLst>
              </a:tr>
            </a:tbl>
          </a:graphicData>
        </a:graphic>
      </p:graphicFrame>
      <p:sp>
        <p:nvSpPr>
          <p:cNvPr id="6" name="TextBox 5">
            <a:extLst>
              <a:ext uri="{FF2B5EF4-FFF2-40B4-BE49-F238E27FC236}">
                <a16:creationId xmlns:a16="http://schemas.microsoft.com/office/drawing/2014/main" id="{381A124F-0AE7-ACA8-1584-F0CE9914D561}"/>
              </a:ext>
            </a:extLst>
          </p:cNvPr>
          <p:cNvSpPr txBox="1"/>
          <p:nvPr/>
        </p:nvSpPr>
        <p:spPr>
          <a:xfrm>
            <a:off x="578018" y="370171"/>
            <a:ext cx="4458849" cy="584775"/>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Effects o</a:t>
            </a:r>
            <a:r>
              <a:rPr lang="en-US" altLang="en-US" sz="3200" dirty="0">
                <a:solidFill>
                  <a:schemeClr val="bg1"/>
                </a:solidFill>
                <a:latin typeface="Arial" panose="020B0604020202020204" pitchFamily="34" charset="0"/>
                <a:ea typeface="+mj-ea"/>
                <a:cs typeface="Arial" panose="020B0604020202020204" pitchFamily="34" charset="0"/>
              </a:rPr>
              <a:t>n external help</a:t>
            </a:r>
            <a:endPar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E0967A35-24A1-7E23-7D81-312DD8AC899E}"/>
              </a:ext>
            </a:extLst>
          </p:cNvPr>
          <p:cNvPicPr>
            <a:picLocks noChangeAspect="1"/>
          </p:cNvPicPr>
          <p:nvPr/>
        </p:nvPicPr>
        <p:blipFill>
          <a:blip r:embed="rId2"/>
          <a:stretch>
            <a:fillRect/>
          </a:stretch>
        </p:blipFill>
        <p:spPr>
          <a:xfrm>
            <a:off x="8426590" y="5570919"/>
            <a:ext cx="3045746" cy="664270"/>
          </a:xfrm>
          <a:prstGeom prst="rect">
            <a:avLst/>
          </a:prstGeom>
        </p:spPr>
      </p:pic>
      <p:sp>
        <p:nvSpPr>
          <p:cNvPr id="5" name="Content Placeholder 4">
            <a:extLst>
              <a:ext uri="{FF2B5EF4-FFF2-40B4-BE49-F238E27FC236}">
                <a16:creationId xmlns:a16="http://schemas.microsoft.com/office/drawing/2014/main" id="{0A13C248-7CF1-AC02-2CF8-A09E6D9E1473}"/>
              </a:ext>
            </a:extLst>
          </p:cNvPr>
          <p:cNvSpPr>
            <a:spLocks noGrp="1"/>
          </p:cNvSpPr>
          <p:nvPr>
            <p:ph sz="quarter" idx="11"/>
          </p:nvPr>
        </p:nvSpPr>
        <p:spPr>
          <a:xfrm>
            <a:off x="742982" y="1716273"/>
            <a:ext cx="3854270" cy="4855277"/>
          </a:xfrm>
        </p:spPr>
        <p:txBody>
          <a:bodyPr/>
          <a:lstStyle/>
          <a:p>
            <a:r>
              <a:rPr kumimoji="0" lang="en-US" altLang="en-US" sz="2000" i="0" u="none" strike="noStrike" kern="1200" cap="none" normalizeH="0" baseline="0" dirty="0">
                <a:ln>
                  <a:noFill/>
                </a:ln>
                <a:effectLst/>
                <a:latin typeface="Arial" panose="020B0604020202020204" pitchFamily="34" charset="0"/>
                <a:ea typeface="+mj-ea"/>
                <a:cs typeface="Arial" panose="020B0604020202020204" pitchFamily="34" charset="0"/>
              </a:rPr>
              <a:t>Students from Spain report that external help has been less helpful for them in comparison to students from Bulgaria and the UK</a:t>
            </a:r>
            <a:endParaRPr lang="en-GB" dirty="0"/>
          </a:p>
        </p:txBody>
      </p:sp>
    </p:spTree>
    <p:extLst>
      <p:ext uri="{BB962C8B-B14F-4D97-AF65-F5344CB8AC3E}">
        <p14:creationId xmlns:p14="http://schemas.microsoft.com/office/powerpoint/2010/main" val="414854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89E9DC-B549-8E5C-5107-B4CA56BD592C}"/>
              </a:ext>
            </a:extLst>
          </p:cNvPr>
          <p:cNvGraphicFramePr>
            <a:graphicFrameLocks noGrp="1"/>
          </p:cNvGraphicFramePr>
          <p:nvPr>
            <p:extLst>
              <p:ext uri="{D42A27DB-BD31-4B8C-83A1-F6EECF244321}">
                <p14:modId xmlns:p14="http://schemas.microsoft.com/office/powerpoint/2010/main" val="3310635013"/>
              </p:ext>
            </p:extLst>
          </p:nvPr>
        </p:nvGraphicFramePr>
        <p:xfrm>
          <a:off x="5320189" y="1905135"/>
          <a:ext cx="6009321" cy="3254700"/>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2459644853"/>
                    </a:ext>
                  </a:extLst>
                </a:gridCol>
                <a:gridCol w="1760220">
                  <a:extLst>
                    <a:ext uri="{9D8B030D-6E8A-4147-A177-3AD203B41FA5}">
                      <a16:colId xmlns:a16="http://schemas.microsoft.com/office/drawing/2014/main" val="952605718"/>
                    </a:ext>
                  </a:extLst>
                </a:gridCol>
                <a:gridCol w="1993581">
                  <a:extLst>
                    <a:ext uri="{9D8B030D-6E8A-4147-A177-3AD203B41FA5}">
                      <a16:colId xmlns:a16="http://schemas.microsoft.com/office/drawing/2014/main" val="1818500540"/>
                    </a:ext>
                  </a:extLst>
                </a:gridCol>
              </a:tblGrid>
              <a:tr h="650940">
                <a:tc>
                  <a:txBody>
                    <a:bodyPr/>
                    <a:lstStyle/>
                    <a:p>
                      <a:pPr algn="ctr">
                        <a:lnSpc>
                          <a:spcPct val="115000"/>
                        </a:lnSpc>
                        <a:spcBef>
                          <a:spcPts val="600"/>
                        </a:spcBef>
                        <a:spcAft>
                          <a:spcPts val="600"/>
                        </a:spcAft>
                      </a:pPr>
                      <a:r>
                        <a:rPr lang="en-GB" sz="3300">
                          <a:effectLst/>
                        </a:rPr>
                        <a:t>Country</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Mean</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SD</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738437591"/>
                  </a:ext>
                </a:extLst>
              </a:tr>
              <a:tr h="650940">
                <a:tc>
                  <a:txBody>
                    <a:bodyPr/>
                    <a:lstStyle/>
                    <a:p>
                      <a:pPr algn="ctr">
                        <a:lnSpc>
                          <a:spcPct val="115000"/>
                        </a:lnSpc>
                        <a:spcBef>
                          <a:spcPts val="600"/>
                        </a:spcBef>
                        <a:spcAft>
                          <a:spcPts val="600"/>
                        </a:spcAft>
                      </a:pPr>
                      <a:r>
                        <a:rPr lang="en-GB" sz="3300">
                          <a:effectLst/>
                        </a:rPr>
                        <a:t>Bulgaria</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50,61</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11,894</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317460429"/>
                  </a:ext>
                </a:extLst>
              </a:tr>
              <a:tr h="650940">
                <a:tc>
                  <a:txBody>
                    <a:bodyPr/>
                    <a:lstStyle/>
                    <a:p>
                      <a:pPr algn="ctr">
                        <a:lnSpc>
                          <a:spcPct val="115000"/>
                        </a:lnSpc>
                        <a:spcBef>
                          <a:spcPts val="600"/>
                        </a:spcBef>
                        <a:spcAft>
                          <a:spcPts val="600"/>
                        </a:spcAft>
                      </a:pPr>
                      <a:r>
                        <a:rPr lang="en-GB" sz="3300" dirty="0">
                          <a:effectLst/>
                        </a:rPr>
                        <a:t>Spain</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53,77</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12,421</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4079593936"/>
                  </a:ext>
                </a:extLst>
              </a:tr>
              <a:tr h="650940">
                <a:tc>
                  <a:txBody>
                    <a:bodyPr/>
                    <a:lstStyle/>
                    <a:p>
                      <a:pPr algn="ctr">
                        <a:lnSpc>
                          <a:spcPct val="115000"/>
                        </a:lnSpc>
                        <a:spcBef>
                          <a:spcPts val="600"/>
                        </a:spcBef>
                        <a:spcAft>
                          <a:spcPts val="600"/>
                        </a:spcAft>
                      </a:pPr>
                      <a:r>
                        <a:rPr lang="en-GB" sz="3300" dirty="0">
                          <a:solidFill>
                            <a:srgbClr val="FF0000"/>
                          </a:solidFill>
                          <a:effectLst/>
                        </a:rPr>
                        <a:t>UK</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41,12</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solidFill>
                            <a:srgbClr val="FF0000"/>
                          </a:solidFill>
                          <a:effectLst/>
                        </a:rPr>
                        <a:t>9,322</a:t>
                      </a:r>
                      <a:endParaRPr lang="en-GB" sz="3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0833386"/>
                  </a:ext>
                </a:extLst>
              </a:tr>
              <a:tr h="650940">
                <a:tc>
                  <a:txBody>
                    <a:bodyPr/>
                    <a:lstStyle/>
                    <a:p>
                      <a:pPr algn="ctr">
                        <a:lnSpc>
                          <a:spcPct val="115000"/>
                        </a:lnSpc>
                        <a:spcBef>
                          <a:spcPts val="600"/>
                        </a:spcBef>
                        <a:spcAft>
                          <a:spcPts val="600"/>
                        </a:spcAft>
                      </a:pPr>
                      <a:r>
                        <a:rPr lang="en-GB" sz="3300">
                          <a:effectLst/>
                        </a:rPr>
                        <a:t>Italy</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a:effectLst/>
                        </a:rPr>
                        <a:t>48,47</a:t>
                      </a:r>
                      <a:endParaRPr lang="en-GB" sz="330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tc>
                  <a:txBody>
                    <a:bodyPr/>
                    <a:lstStyle/>
                    <a:p>
                      <a:pPr algn="ctr">
                        <a:lnSpc>
                          <a:spcPct val="115000"/>
                        </a:lnSpc>
                        <a:spcBef>
                          <a:spcPts val="600"/>
                        </a:spcBef>
                        <a:spcAft>
                          <a:spcPts val="600"/>
                        </a:spcAft>
                      </a:pPr>
                      <a:r>
                        <a:rPr lang="en-GB" sz="3300" dirty="0">
                          <a:effectLst/>
                        </a:rPr>
                        <a:t>10,344</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205740" marR="205740" marT="0" marB="0"/>
                </a:tc>
                <a:extLst>
                  <a:ext uri="{0D108BD9-81ED-4DB2-BD59-A6C34878D82A}">
                    <a16:rowId xmlns:a16="http://schemas.microsoft.com/office/drawing/2014/main" val="1958872250"/>
                  </a:ext>
                </a:extLst>
              </a:tr>
            </a:tbl>
          </a:graphicData>
        </a:graphic>
      </p:graphicFrame>
      <p:sp>
        <p:nvSpPr>
          <p:cNvPr id="6" name="TextBox 5">
            <a:extLst>
              <a:ext uri="{FF2B5EF4-FFF2-40B4-BE49-F238E27FC236}">
                <a16:creationId xmlns:a16="http://schemas.microsoft.com/office/drawing/2014/main" id="{B777CC10-F89F-D100-6A98-EA0CBD41C91D}"/>
              </a:ext>
            </a:extLst>
          </p:cNvPr>
          <p:cNvSpPr txBox="1"/>
          <p:nvPr/>
        </p:nvSpPr>
        <p:spPr>
          <a:xfrm>
            <a:off x="555472" y="290391"/>
            <a:ext cx="6529929" cy="584775"/>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The effects on </a:t>
            </a:r>
            <a:r>
              <a:rPr lang="en-US" altLang="en-US" sz="3200" dirty="0">
                <a:solidFill>
                  <a:schemeClr val="bg1"/>
                </a:solidFill>
                <a:latin typeface="Arial" panose="020B0604020202020204" pitchFamily="34" charset="0"/>
                <a:ea typeface="+mj-ea"/>
                <a:cs typeface="Arial" panose="020B0604020202020204" pitchFamily="34" charset="0"/>
              </a:rPr>
              <a:t>personality potential</a:t>
            </a:r>
            <a:endPar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90FA784B-F842-BE41-AA3F-F46AE4F80C36}"/>
              </a:ext>
            </a:extLst>
          </p:cNvPr>
          <p:cNvPicPr>
            <a:picLocks noChangeAspect="1"/>
          </p:cNvPicPr>
          <p:nvPr/>
        </p:nvPicPr>
        <p:blipFill>
          <a:blip r:embed="rId2"/>
          <a:stretch>
            <a:fillRect/>
          </a:stretch>
        </p:blipFill>
        <p:spPr>
          <a:xfrm>
            <a:off x="8530167" y="5571146"/>
            <a:ext cx="3045746" cy="664270"/>
          </a:xfrm>
          <a:prstGeom prst="rect">
            <a:avLst/>
          </a:prstGeom>
        </p:spPr>
      </p:pic>
      <p:sp>
        <p:nvSpPr>
          <p:cNvPr id="9" name="Content Placeholder 8">
            <a:extLst>
              <a:ext uri="{FF2B5EF4-FFF2-40B4-BE49-F238E27FC236}">
                <a16:creationId xmlns:a16="http://schemas.microsoft.com/office/drawing/2014/main" id="{965B8106-318B-E6A6-07E6-8CC31449BC4F}"/>
              </a:ext>
            </a:extLst>
          </p:cNvPr>
          <p:cNvSpPr>
            <a:spLocks noGrp="1"/>
          </p:cNvSpPr>
          <p:nvPr>
            <p:ph sz="quarter" idx="11"/>
          </p:nvPr>
        </p:nvSpPr>
        <p:spPr/>
        <p:txBody>
          <a:bodyPr/>
          <a:lstStyle/>
          <a:p>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Spanish students report having the most personality potentials in comparison to other countries, </a:t>
            </a:r>
            <a:r>
              <a:rPr kumimoji="0" lang="en-US" altLang="en-US" i="0" u="none" strike="noStrike" kern="1200" cap="none" normalizeH="0" baseline="0" dirty="0">
                <a:ln>
                  <a:noFill/>
                </a:ln>
                <a:effectLst/>
                <a:latin typeface="Arial" panose="020B0604020202020204" pitchFamily="34" charset="0"/>
                <a:ea typeface="+mj-ea"/>
                <a:cs typeface="Arial" panose="020B0604020202020204" pitchFamily="34" charset="0"/>
              </a:rPr>
              <a:t>while UK students report the least.</a:t>
            </a:r>
          </a:p>
          <a:p>
            <a:endParaRPr lang="en-US" altLang="en-US" dirty="0">
              <a:ea typeface="+mj-ea"/>
            </a:endParaRPr>
          </a:p>
          <a:p>
            <a:r>
              <a:rPr kumimoji="0" lang="en-US" altLang="en-US" i="0" u="none" strike="noStrike" kern="1200" cap="none" normalizeH="0" baseline="0" dirty="0">
                <a:ln>
                  <a:noFill/>
                </a:ln>
                <a:effectLst/>
                <a:latin typeface="Arial" panose="020B0604020202020204" pitchFamily="34" charset="0"/>
                <a:ea typeface="+mj-ea"/>
                <a:cs typeface="Arial" panose="020B0604020202020204" pitchFamily="34" charset="0"/>
              </a:rPr>
              <a:t> </a:t>
            </a:r>
            <a:r>
              <a:rPr kumimoji="0" lang="en-US" altLang="en-US" b="0" i="0" u="none" strike="noStrike" kern="1200" cap="none" normalizeH="0" baseline="0" dirty="0">
                <a:ln>
                  <a:noFill/>
                </a:ln>
                <a:effectLst/>
                <a:latin typeface="Arial" panose="020B0604020202020204" pitchFamily="34" charset="0"/>
                <a:ea typeface="+mj-ea"/>
                <a:cs typeface="Arial" panose="020B0604020202020204" pitchFamily="34" charset="0"/>
              </a:rPr>
              <a:t>Bulgarian and Italian students score equally on this scale, placing them in the middle of all countries.</a:t>
            </a:r>
          </a:p>
          <a:p>
            <a:endParaRPr lang="en-GB" dirty="0"/>
          </a:p>
        </p:txBody>
      </p:sp>
    </p:spTree>
    <p:extLst>
      <p:ext uri="{BB962C8B-B14F-4D97-AF65-F5344CB8AC3E}">
        <p14:creationId xmlns:p14="http://schemas.microsoft.com/office/powerpoint/2010/main" val="217291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A7D51EF-0233-EC62-F4A7-AE1AB999844D}"/>
              </a:ext>
            </a:extLst>
          </p:cNvPr>
          <p:cNvGraphicFramePr>
            <a:graphicFrameLocks noGrp="1"/>
          </p:cNvGraphicFramePr>
          <p:nvPr>
            <p:extLst>
              <p:ext uri="{D42A27DB-BD31-4B8C-83A1-F6EECF244321}">
                <p14:modId xmlns:p14="http://schemas.microsoft.com/office/powerpoint/2010/main" val="3895662238"/>
              </p:ext>
            </p:extLst>
          </p:nvPr>
        </p:nvGraphicFramePr>
        <p:xfrm>
          <a:off x="5816246" y="1989905"/>
          <a:ext cx="5223229" cy="3090075"/>
        </p:xfrm>
        <a:graphic>
          <a:graphicData uri="http://schemas.openxmlformats.org/drawingml/2006/table">
            <a:tbl>
              <a:tblPr firstRow="1" firstCol="1" bandRow="1"/>
              <a:tblGrid>
                <a:gridCol w="2047730">
                  <a:extLst>
                    <a:ext uri="{9D8B030D-6E8A-4147-A177-3AD203B41FA5}">
                      <a16:colId xmlns:a16="http://schemas.microsoft.com/office/drawing/2014/main" val="354747877"/>
                    </a:ext>
                  </a:extLst>
                </a:gridCol>
                <a:gridCol w="1641140">
                  <a:extLst>
                    <a:ext uri="{9D8B030D-6E8A-4147-A177-3AD203B41FA5}">
                      <a16:colId xmlns:a16="http://schemas.microsoft.com/office/drawing/2014/main" val="4249021111"/>
                    </a:ext>
                  </a:extLst>
                </a:gridCol>
                <a:gridCol w="1534359">
                  <a:extLst>
                    <a:ext uri="{9D8B030D-6E8A-4147-A177-3AD203B41FA5}">
                      <a16:colId xmlns:a16="http://schemas.microsoft.com/office/drawing/2014/main" val="123217866"/>
                    </a:ext>
                  </a:extLst>
                </a:gridCol>
              </a:tblGrid>
              <a:tr h="618015">
                <a:tc>
                  <a:txBody>
                    <a:bodyPr/>
                    <a:lstStyle/>
                    <a:p>
                      <a:pPr algn="ctr" fontAlgn="t">
                        <a:lnSpc>
                          <a:spcPct val="115000"/>
                        </a:lnSpc>
                        <a:spcBef>
                          <a:spcPts val="600"/>
                        </a:spcBef>
                        <a:spcAft>
                          <a:spcPts val="600"/>
                        </a:spcAft>
                      </a:pPr>
                      <a:r>
                        <a:rPr lang="en-GB" sz="28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Country</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2800" b="1" i="0" u="none" strike="noStrike">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Mean</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fontAlgn="t">
                        <a:lnSpc>
                          <a:spcPct val="115000"/>
                        </a:lnSpc>
                        <a:spcBef>
                          <a:spcPts val="600"/>
                        </a:spcBef>
                        <a:spcAft>
                          <a:spcPts val="600"/>
                        </a:spcAft>
                      </a:pPr>
                      <a:r>
                        <a:rPr lang="en-GB" sz="2800" b="1" i="0" u="none" strike="noStrik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SD</a:t>
                      </a:r>
                      <a:endParaRPr lang="en-GB" sz="4700" b="0" i="0" u="none" strike="noStrike" dirty="0">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610184660"/>
                  </a:ext>
                </a:extLst>
              </a:tr>
              <a:tr h="618015">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Bulgaria</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17,29</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dirty="0">
                          <a:effectLst/>
                          <a:latin typeface="Century Gothic" panose="020B0502020202020204" pitchFamily="34" charset="0"/>
                          <a:ea typeface="Calibri" panose="020F0502020204030204" pitchFamily="34" charset="0"/>
                          <a:cs typeface="Calibri" panose="020F0502020204030204" pitchFamily="34" charset="0"/>
                        </a:rPr>
                        <a:t>5,644</a:t>
                      </a:r>
                      <a:endParaRPr lang="en-GB" sz="4700" b="0" i="0" u="none" strike="noStrike" dirty="0">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908"/>
                  </a:ext>
                </a:extLst>
              </a:tr>
              <a:tr h="618015">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Spain</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dirty="0">
                          <a:effectLst/>
                          <a:latin typeface="Century Gothic" panose="020B0502020202020204" pitchFamily="34" charset="0"/>
                          <a:ea typeface="Calibri" panose="020F0502020204030204" pitchFamily="34" charset="0"/>
                          <a:cs typeface="Calibri" panose="020F0502020204030204" pitchFamily="34" charset="0"/>
                        </a:rPr>
                        <a:t>18,08</a:t>
                      </a:r>
                      <a:endParaRPr lang="en-GB" sz="4700" b="0" i="0" u="none" strike="noStrike" dirty="0">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4,510</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734317"/>
                  </a:ext>
                </a:extLst>
              </a:tr>
              <a:tr h="618015">
                <a:tc>
                  <a:txBody>
                    <a:bodyPr/>
                    <a:lstStyle/>
                    <a:p>
                      <a:pPr algn="ctr" fontAlgn="t">
                        <a:lnSpc>
                          <a:spcPct val="115000"/>
                        </a:lnSpc>
                        <a:spcBef>
                          <a:spcPts val="600"/>
                        </a:spcBef>
                        <a:spcAft>
                          <a:spcPts val="600"/>
                        </a:spcAft>
                      </a:pPr>
                      <a:r>
                        <a:rPr lang="en-GB" sz="28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UK</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13,10</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a:solidFill>
                            <a:srgbClr val="FF0000"/>
                          </a:solidFill>
                          <a:effectLst/>
                          <a:latin typeface="Century Gothic" panose="020B0502020202020204" pitchFamily="34" charset="0"/>
                          <a:ea typeface="Calibri" panose="020F0502020204030204" pitchFamily="34" charset="0"/>
                          <a:cs typeface="Calibri" panose="020F0502020204030204" pitchFamily="34" charset="0"/>
                        </a:rPr>
                        <a:t>4,806</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351277"/>
                  </a:ext>
                </a:extLst>
              </a:tr>
              <a:tr h="618015">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Italy</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a:effectLst/>
                          <a:latin typeface="Century Gothic" panose="020B0502020202020204" pitchFamily="34" charset="0"/>
                          <a:ea typeface="Calibri" panose="020F0502020204030204" pitchFamily="34" charset="0"/>
                          <a:cs typeface="Calibri" panose="020F0502020204030204" pitchFamily="34" charset="0"/>
                        </a:rPr>
                        <a:t>15,89</a:t>
                      </a:r>
                      <a:endParaRPr lang="en-GB" sz="4700" b="0" i="0" u="none" strike="noStrike">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600"/>
                        </a:spcBef>
                        <a:spcAft>
                          <a:spcPts val="600"/>
                        </a:spcAft>
                      </a:pPr>
                      <a:r>
                        <a:rPr lang="en-GB" sz="2800" b="0" i="0" u="none" strike="noStrike" dirty="0">
                          <a:effectLst/>
                          <a:latin typeface="Century Gothic" panose="020B0502020202020204" pitchFamily="34" charset="0"/>
                          <a:ea typeface="Calibri" panose="020F0502020204030204" pitchFamily="34" charset="0"/>
                          <a:cs typeface="Calibri" panose="020F0502020204030204" pitchFamily="34" charset="0"/>
                        </a:rPr>
                        <a:t>5,652</a:t>
                      </a:r>
                      <a:endParaRPr lang="en-GB" sz="4700" b="0" i="0" u="none" strike="noStrike" dirty="0">
                        <a:effectLst/>
                        <a:latin typeface="Arial" panose="020B0604020202020204" pitchFamily="34" charset="0"/>
                      </a:endParaRPr>
                    </a:p>
                  </a:txBody>
                  <a:tcPr marL="177421" marR="177421" marT="2464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22473"/>
                  </a:ext>
                </a:extLst>
              </a:tr>
            </a:tbl>
          </a:graphicData>
        </a:graphic>
      </p:graphicFrame>
      <p:sp>
        <p:nvSpPr>
          <p:cNvPr id="6" name="TextBox 5">
            <a:extLst>
              <a:ext uri="{FF2B5EF4-FFF2-40B4-BE49-F238E27FC236}">
                <a16:creationId xmlns:a16="http://schemas.microsoft.com/office/drawing/2014/main" id="{64FD6E28-5BD3-170B-56B7-F13C658833DB}"/>
              </a:ext>
            </a:extLst>
          </p:cNvPr>
          <p:cNvSpPr txBox="1"/>
          <p:nvPr/>
        </p:nvSpPr>
        <p:spPr>
          <a:xfrm>
            <a:off x="448792" y="354285"/>
            <a:ext cx="6531532" cy="584775"/>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The effects o</a:t>
            </a:r>
            <a:r>
              <a:rPr lang="en-US" altLang="en-US" sz="3200" dirty="0">
                <a:solidFill>
                  <a:schemeClr val="bg1"/>
                </a:solidFill>
                <a:latin typeface="Arial" panose="020B0604020202020204" pitchFamily="34" charset="0"/>
                <a:ea typeface="+mj-ea"/>
                <a:cs typeface="Arial" panose="020B0604020202020204" pitchFamily="34" charset="0"/>
              </a:rPr>
              <a:t>n subjective wellbeing</a:t>
            </a:r>
            <a:endPar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51A7EE60-5B6F-1FB3-1AE7-43701BDE4AB0}"/>
              </a:ext>
            </a:extLst>
          </p:cNvPr>
          <p:cNvPicPr>
            <a:picLocks noChangeAspect="1"/>
          </p:cNvPicPr>
          <p:nvPr/>
        </p:nvPicPr>
        <p:blipFill>
          <a:blip r:embed="rId2"/>
          <a:stretch>
            <a:fillRect/>
          </a:stretch>
        </p:blipFill>
        <p:spPr>
          <a:xfrm>
            <a:off x="8345268" y="5540921"/>
            <a:ext cx="3045746" cy="664270"/>
          </a:xfrm>
          <a:prstGeom prst="rect">
            <a:avLst/>
          </a:prstGeom>
        </p:spPr>
      </p:pic>
      <p:sp>
        <p:nvSpPr>
          <p:cNvPr id="9" name="Content Placeholder 8">
            <a:extLst>
              <a:ext uri="{FF2B5EF4-FFF2-40B4-BE49-F238E27FC236}">
                <a16:creationId xmlns:a16="http://schemas.microsoft.com/office/drawing/2014/main" id="{0E653B0A-B649-3A30-880F-0A382AC241A8}"/>
              </a:ext>
            </a:extLst>
          </p:cNvPr>
          <p:cNvSpPr>
            <a:spLocks noGrp="1"/>
          </p:cNvSpPr>
          <p:nvPr>
            <p:ph sz="quarter" idx="11"/>
          </p:nvPr>
        </p:nvSpPr>
        <p:spPr/>
        <p:txBody>
          <a:bodyPr/>
          <a:lstStyle/>
          <a:p>
            <a:r>
              <a:rPr lang="en-US" dirty="0"/>
              <a:t>Students from the UK report the lowest levels of subjective wellbeing, followed by somewhat higher scores among Italian students.</a:t>
            </a:r>
          </a:p>
          <a:p>
            <a:endParaRPr lang="en-US" dirty="0"/>
          </a:p>
          <a:p>
            <a:r>
              <a:rPr lang="en-US" dirty="0"/>
              <a:t>Bulgarian and Spanish students have equal scores</a:t>
            </a:r>
            <a:endParaRPr lang="en-GB" dirty="0"/>
          </a:p>
        </p:txBody>
      </p:sp>
    </p:spTree>
    <p:extLst>
      <p:ext uri="{BB962C8B-B14F-4D97-AF65-F5344CB8AC3E}">
        <p14:creationId xmlns:p14="http://schemas.microsoft.com/office/powerpoint/2010/main" val="2539539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C1EAA-8F28-9FBF-BBEA-14BBFE134E7F}"/>
              </a:ext>
            </a:extLst>
          </p:cNvPr>
          <p:cNvSpPr txBox="1"/>
          <p:nvPr/>
        </p:nvSpPr>
        <p:spPr>
          <a:xfrm>
            <a:off x="928687" y="1691408"/>
            <a:ext cx="10334625" cy="4401141"/>
          </a:xfrm>
          <a:prstGeom prst="rect">
            <a:avLst/>
          </a:prstGeom>
          <a:noFill/>
        </p:spPr>
        <p:txBody>
          <a:bodyPr wrap="square" rtlCol="0">
            <a:spAutoFit/>
          </a:bodyPr>
          <a:lstStyle/>
          <a:p>
            <a:pPr algn="just">
              <a:lnSpc>
                <a:spcPct val="115000"/>
              </a:lnSpc>
              <a:spcBef>
                <a:spcPts val="600"/>
              </a:spcBef>
              <a:spcAft>
                <a:spcPts val="600"/>
              </a:spcAft>
            </a:pPr>
            <a:r>
              <a:rPr lang="bg-BG" sz="1400" b="1" dirty="0" err="1">
                <a:effectLst/>
                <a:latin typeface="Arial" panose="020B0604020202020204" pitchFamily="34" charset="0"/>
                <a:ea typeface="Calibri" panose="020F0502020204030204" pitchFamily="34" charset="0"/>
                <a:cs typeface="Arial" panose="020B0604020202020204" pitchFamily="34" charset="0"/>
              </a:rPr>
              <a:t>The</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comparative</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analysis</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shows</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complete</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consistency</a:t>
            </a:r>
            <a:r>
              <a:rPr lang="en-GB" sz="1400" b="1" dirty="0">
                <a:effectLst/>
                <a:latin typeface="Arial" panose="020B0604020202020204" pitchFamily="34" charset="0"/>
                <a:ea typeface="Calibri" panose="020F0502020204030204" pitchFamily="34" charset="0"/>
                <a:cs typeface="Arial" panose="020B0604020202020204" pitchFamily="34" charset="0"/>
              </a:rPr>
              <a:t> across all partners:</a:t>
            </a:r>
          </a:p>
          <a:p>
            <a:pPr marL="457200">
              <a:lnSpc>
                <a:spcPct val="107000"/>
              </a:lnSpc>
              <a:spcAft>
                <a:spcPts val="8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600"/>
              </a:spcAft>
              <a:buFont typeface="Wingdings" pitchFamily="2" charset="2"/>
              <a:buChar char=""/>
            </a:pPr>
            <a:r>
              <a:rPr lang="en-GB" sz="1400" b="1" dirty="0">
                <a:effectLst/>
                <a:latin typeface="Arial" panose="020B0604020202020204" pitchFamily="34" charset="0"/>
                <a:ea typeface="Calibri" panose="020F0502020204030204" pitchFamily="34" charset="0"/>
                <a:cs typeface="Arial" panose="020B0604020202020204" pitchFamily="34" charset="0"/>
              </a:rPr>
              <a:t>Girls </a:t>
            </a:r>
            <a:r>
              <a:rPr lang="en-GB" sz="1400" dirty="0">
                <a:effectLst/>
                <a:latin typeface="Arial" panose="020B0604020202020204" pitchFamily="34" charset="0"/>
                <a:ea typeface="Calibri" panose="020F0502020204030204" pitchFamily="34" charset="0"/>
                <a:cs typeface="Arial" panose="020B0604020202020204" pitchFamily="34" charset="0"/>
              </a:rPr>
              <a:t>report more symptoms of stress, poorer physical and mental health, lower sense of subjective well-being and use more passive coping strategies than boys</a:t>
            </a:r>
          </a:p>
          <a:p>
            <a:pPr marL="342900" lvl="0" indent="-342900" algn="just">
              <a:lnSpc>
                <a:spcPct val="115000"/>
              </a:lnSpc>
              <a:spcAft>
                <a:spcPts val="800"/>
              </a:spcAft>
              <a:buFont typeface="Wingdings" pitchFamily="2" charset="2"/>
              <a:buChar char=""/>
            </a:pPr>
            <a:r>
              <a:rPr lang="en-GB" sz="1400" b="1" dirty="0">
                <a:effectLst/>
                <a:latin typeface="Arial" panose="020B0604020202020204" pitchFamily="34" charset="0"/>
                <a:ea typeface="Calibri" panose="020F0502020204030204" pitchFamily="34" charset="0"/>
                <a:cs typeface="Arial" panose="020B0604020202020204" pitchFamily="34" charset="0"/>
              </a:rPr>
              <a:t>Older students </a:t>
            </a:r>
            <a:r>
              <a:rPr lang="en-GB" sz="1400" dirty="0">
                <a:effectLst/>
                <a:latin typeface="Arial" panose="020B0604020202020204" pitchFamily="34" charset="0"/>
                <a:ea typeface="Calibri" panose="020F0502020204030204" pitchFamily="34" charset="0"/>
                <a:cs typeface="Arial" panose="020B0604020202020204" pitchFamily="34" charset="0"/>
              </a:rPr>
              <a:t>(18-19 years old), have a more negative assessment of the impact of the imposed restrictions, changes in lifestyle and the pressure of external coercion compared to younger ones</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Children </a:t>
            </a:r>
            <a:r>
              <a:rPr lang="en-GB" sz="1400" b="1" dirty="0">
                <a:effectLst/>
                <a:latin typeface="Arial" panose="020B0604020202020204" pitchFamily="34" charset="0"/>
                <a:ea typeface="Calibri" panose="020F0502020204030204" pitchFamily="34" charset="0"/>
                <a:cs typeface="Arial" panose="020B0604020202020204" pitchFamily="34" charset="0"/>
              </a:rPr>
              <a:t>living with one parent or without parents</a:t>
            </a:r>
            <a:r>
              <a:rPr lang="en-GB" sz="1400" dirty="0">
                <a:effectLst/>
                <a:latin typeface="Arial" panose="020B0604020202020204" pitchFamily="34" charset="0"/>
                <a:ea typeface="Calibri" panose="020F0502020204030204" pitchFamily="34" charset="0"/>
                <a:cs typeface="Arial" panose="020B0604020202020204" pitchFamily="34" charset="0"/>
              </a:rPr>
              <a:t> experience more symptoms of stress.</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Children with </a:t>
            </a:r>
            <a:r>
              <a:rPr lang="en-GB" sz="1400" b="1" dirty="0">
                <a:effectLst/>
                <a:latin typeface="Arial" panose="020B0604020202020204" pitchFamily="34" charset="0"/>
                <a:ea typeface="Calibri" panose="020F0502020204030204" pitchFamily="34" charset="0"/>
                <a:cs typeface="Arial" panose="020B0604020202020204" pitchFamily="34" charset="0"/>
              </a:rPr>
              <a:t>siblings</a:t>
            </a:r>
            <a:r>
              <a:rPr lang="en-GB" sz="1400" dirty="0">
                <a:effectLst/>
                <a:latin typeface="Arial" panose="020B0604020202020204" pitchFamily="34" charset="0"/>
                <a:ea typeface="Calibri" panose="020F0502020204030204" pitchFamily="34" charset="0"/>
                <a:cs typeface="Arial" panose="020B0604020202020204" pitchFamily="34" charset="0"/>
              </a:rPr>
              <a:t> who share a stronger negative effect of the pandemic than adolescents who are the only children in the family.</a:t>
            </a:r>
          </a:p>
          <a:p>
            <a:pPr marL="342900" lvl="0" indent="-342900" algn="just">
              <a:lnSpc>
                <a:spcPct val="115000"/>
              </a:lnSpc>
              <a:spcAft>
                <a:spcPts val="800"/>
              </a:spcAft>
              <a:buFont typeface="Wingdings" pitchFamily="2" charset="2"/>
              <a:buChar char=""/>
            </a:pPr>
            <a:endParaRPr lang="en-GB" sz="14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spcAft>
                <a:spcPts val="800"/>
              </a:spcAft>
              <a:buFont typeface="Wingdings" pitchFamily="2" charset="2"/>
              <a:buChar char=""/>
            </a:pPr>
            <a:r>
              <a:rPr lang="bg-BG" sz="1400" b="1" dirty="0" err="1">
                <a:effectLst/>
                <a:latin typeface="Arial" panose="020B0604020202020204" pitchFamily="34" charset="0"/>
                <a:ea typeface="Calibri" panose="020F0502020204030204" pitchFamily="34" charset="0"/>
                <a:cs typeface="Arial" panose="020B0604020202020204" pitchFamily="34" charset="0"/>
              </a:rPr>
              <a:t>Based</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on</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all</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the</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data</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and</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analyses</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we</a:t>
            </a:r>
            <a:r>
              <a:rPr lang="bg-BG" sz="1400" b="1" dirty="0">
                <a:effectLst/>
                <a:latin typeface="Arial" panose="020B0604020202020204" pitchFamily="34" charset="0"/>
                <a:ea typeface="Calibri" panose="020F0502020204030204" pitchFamily="34" charset="0"/>
                <a:cs typeface="Arial" panose="020B0604020202020204" pitchFamily="34" charset="0"/>
              </a:rPr>
              <a:t> c</a:t>
            </a:r>
            <a:r>
              <a:rPr lang="en-GB" sz="1400" b="1" dirty="0" err="1">
                <a:effectLst/>
                <a:latin typeface="Arial" panose="020B0604020202020204" pitchFamily="34" charset="0"/>
                <a:ea typeface="Calibri" panose="020F0502020204030204" pitchFamily="34" charset="0"/>
                <a:cs typeface="Arial" panose="020B0604020202020204" pitchFamily="34" charset="0"/>
              </a:rPr>
              <a:t>oncluded</a:t>
            </a:r>
            <a:r>
              <a:rPr lang="en-GB" sz="1400" b="1" dirty="0">
                <a:effectLst/>
                <a:latin typeface="Arial" panose="020B0604020202020204" pitchFamily="34" charset="0"/>
                <a:ea typeface="Calibri" panose="020F0502020204030204" pitchFamily="34" charset="0"/>
                <a:cs typeface="Arial" panose="020B0604020202020204" pitchFamily="34" charset="0"/>
              </a:rPr>
              <a:t> </a:t>
            </a:r>
            <a:r>
              <a:rPr lang="bg-BG" sz="1400" b="1" dirty="0" err="1">
                <a:effectLst/>
                <a:latin typeface="Arial" panose="020B0604020202020204" pitchFamily="34" charset="0"/>
                <a:ea typeface="Calibri" panose="020F0502020204030204" pitchFamily="34" charset="0"/>
                <a:cs typeface="Arial" panose="020B0604020202020204" pitchFamily="34" charset="0"/>
              </a:rPr>
              <a:t>that</a:t>
            </a:r>
            <a:r>
              <a:rPr lang="bg-BG" sz="1400" b="1" dirty="0">
                <a:effectLst/>
                <a:latin typeface="Arial" panose="020B0604020202020204" pitchFamily="34" charset="0"/>
                <a:ea typeface="Calibri" panose="020F0502020204030204" pitchFamily="34" charset="0"/>
                <a:cs typeface="Arial" panose="020B0604020202020204" pitchFamily="34" charset="0"/>
              </a:rPr>
              <a:t> </a:t>
            </a:r>
            <a:r>
              <a:rPr lang="en-US" sz="1400" b="1" dirty="0">
                <a:effectLst/>
                <a:latin typeface="Arial" panose="020B0604020202020204" pitchFamily="34" charset="0"/>
                <a:ea typeface="Calibri" panose="020F0502020204030204" pitchFamily="34" charset="0"/>
                <a:cs typeface="Arial" panose="020B0604020202020204" pitchFamily="34" charset="0"/>
              </a:rPr>
              <a:t>s</a:t>
            </a:r>
            <a:r>
              <a:rPr lang="en-GB" sz="1400" b="1" dirty="0" err="1">
                <a:effectLst/>
                <a:latin typeface="Arial" panose="020B0604020202020204" pitchFamily="34" charset="0"/>
                <a:ea typeface="Calibri" panose="020F0502020204030204" pitchFamily="34" charset="0"/>
                <a:cs typeface="Arial" panose="020B0604020202020204" pitchFamily="34" charset="0"/>
              </a:rPr>
              <a:t>upport</a:t>
            </a:r>
            <a:r>
              <a:rPr lang="en-GB" sz="1400" b="1" dirty="0">
                <a:effectLst/>
                <a:latin typeface="Arial" panose="020B0604020202020204" pitchFamily="34" charset="0"/>
                <a:ea typeface="Calibri" panose="020F0502020204030204" pitchFamily="34" charset="0"/>
                <a:cs typeface="Arial" panose="020B0604020202020204" pitchFamily="34" charset="0"/>
              </a:rPr>
              <a:t> measures should integrate training, communication and administrative activities</a:t>
            </a:r>
            <a:endParaRPr lang="en-GB" sz="1400" dirty="0">
              <a:effectLst/>
              <a:latin typeface="Century Gothic" panose="020B0502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800"/>
              </a:spcAft>
              <a:buFont typeface="Wingdings" pitchFamily="2" charset="2"/>
              <a:buChar char=""/>
            </a:pPr>
            <a:endParaRPr lang="en-GB" sz="1400" dirty="0">
              <a:latin typeface="Century Gothic" panose="020B0502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800"/>
              </a:spcAft>
              <a:buFont typeface="Wingdings" pitchFamily="2" charset="2"/>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5739E34-D92C-2424-D01F-491A2DEE61EC}"/>
              </a:ext>
            </a:extLst>
          </p:cNvPr>
          <p:cNvSpPr txBox="1"/>
          <p:nvPr/>
        </p:nvSpPr>
        <p:spPr>
          <a:xfrm>
            <a:off x="452760" y="363802"/>
            <a:ext cx="6149440" cy="584775"/>
          </a:xfrm>
          <a:prstGeom prst="rect">
            <a:avLst/>
          </a:prstGeom>
          <a:noFill/>
        </p:spPr>
        <p:txBody>
          <a:bodyPr wrap="none" rtlCol="0">
            <a:spAutoFit/>
          </a:bodyPr>
          <a:lstStyle/>
          <a:p>
            <a:r>
              <a:rPr kumimoji="0" lang="en-US" altLang="en-US" sz="3200" i="0" u="none" strike="noStrike" kern="1200" cap="none" normalizeH="0" baseline="0" dirty="0">
                <a:ln>
                  <a:noFill/>
                </a:ln>
                <a:solidFill>
                  <a:schemeClr val="bg1"/>
                </a:solidFill>
                <a:effectLst/>
                <a:latin typeface="Arial" panose="020B0604020202020204" pitchFamily="34" charset="0"/>
                <a:ea typeface="+mj-ea"/>
                <a:cs typeface="Arial" panose="020B0604020202020204" pitchFamily="34" charset="0"/>
              </a:rPr>
              <a:t>The impact on vulnerable groups</a:t>
            </a:r>
          </a:p>
        </p:txBody>
      </p:sp>
      <p:pic>
        <p:nvPicPr>
          <p:cNvPr id="5" name="Picture 4" descr="Text&#10;&#10;Description automatically generated">
            <a:extLst>
              <a:ext uri="{FF2B5EF4-FFF2-40B4-BE49-F238E27FC236}">
                <a16:creationId xmlns:a16="http://schemas.microsoft.com/office/drawing/2014/main" id="{BB06442A-C0BE-7130-0A5B-340C018BC0B1}"/>
              </a:ext>
            </a:extLst>
          </p:cNvPr>
          <p:cNvPicPr>
            <a:picLocks noChangeAspect="1"/>
          </p:cNvPicPr>
          <p:nvPr/>
        </p:nvPicPr>
        <p:blipFill>
          <a:blip r:embed="rId2"/>
          <a:stretch>
            <a:fillRect/>
          </a:stretch>
        </p:blipFill>
        <p:spPr>
          <a:xfrm>
            <a:off x="7958667" y="5537194"/>
            <a:ext cx="3045746" cy="664270"/>
          </a:xfrm>
          <a:prstGeom prst="rect">
            <a:avLst/>
          </a:prstGeom>
        </p:spPr>
      </p:pic>
    </p:spTree>
    <p:extLst>
      <p:ext uri="{BB962C8B-B14F-4D97-AF65-F5344CB8AC3E}">
        <p14:creationId xmlns:p14="http://schemas.microsoft.com/office/powerpoint/2010/main" val="3215732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8C69DB-C0FB-7FF8-95A4-4D7807F813A9}"/>
              </a:ext>
            </a:extLst>
          </p:cNvPr>
          <p:cNvSpPr txBox="1"/>
          <p:nvPr/>
        </p:nvSpPr>
        <p:spPr>
          <a:xfrm>
            <a:off x="790575" y="1562374"/>
            <a:ext cx="9934575" cy="4209357"/>
          </a:xfrm>
          <a:prstGeom prst="rect">
            <a:avLst/>
          </a:prstGeom>
          <a:noFill/>
        </p:spPr>
        <p:txBody>
          <a:bodyPr wrap="square" rtlCol="0">
            <a:spAutoFit/>
          </a:bodyPr>
          <a:lstStyle/>
          <a:p>
            <a:pPr algn="just">
              <a:lnSpc>
                <a:spcPct val="115000"/>
              </a:lnSpc>
              <a:spcBef>
                <a:spcPts val="600"/>
              </a:spcBef>
              <a:spcAft>
                <a:spcPts val="600"/>
              </a:spcAft>
            </a:pPr>
            <a:r>
              <a:rPr lang="en-GB" sz="1400" b="1" dirty="0">
                <a:solidFill>
                  <a:srgbClr val="6A1F75"/>
                </a:solidFill>
                <a:latin typeface="Arial" panose="020B0604020202020204" pitchFamily="34" charset="0"/>
                <a:ea typeface="Calibri" panose="020F0502020204030204" pitchFamily="34" charset="0"/>
                <a:cs typeface="Arial" panose="020B0604020202020204" pitchFamily="34" charset="0"/>
              </a:rPr>
              <a:t>For </a:t>
            </a:r>
            <a:r>
              <a:rPr lang="en-GB" sz="14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students</a:t>
            </a:r>
            <a:endParaRPr lang="en-GB" sz="1400"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800"/>
              </a:spcAft>
            </a:pPr>
            <a:r>
              <a:rPr lang="en-GB" sz="1400" i="1" dirty="0">
                <a:effectLst/>
                <a:latin typeface="Arial" panose="020B0604020202020204" pitchFamily="34" charset="0"/>
                <a:ea typeface="Calibri" panose="020F0502020204030204" pitchFamily="34" charset="0"/>
                <a:cs typeface="Arial" panose="020B0604020202020204" pitchFamily="34" charset="0"/>
              </a:rPr>
              <a:t>Training measures focusing on the development of:</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Self-knowledge in order to stimulate confidence in children's personal potential.</a:t>
            </a:r>
          </a:p>
          <a:p>
            <a:pPr marL="342900" lvl="0" indent="-342900" algn="just">
              <a:lnSpc>
                <a:spcPct val="115000"/>
              </a:lnSpc>
              <a:spcAft>
                <a:spcPts val="6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Critical thinking, social engagement and self-discipline in adolescents in order to build a more active personal and civic position.</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Stress resilience - presenting the benefits of active, problem-solving and meaning-related coping strategies and relaxation techniques to encourage the application of a wider range of stress management strategies.</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Internal adaptation resources with priority on goal-setting skills, planning and organizing, positivity and flexibility, techniques to maintain concentration to increase confidence in them and their application.</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Communication skills to improve interactions both with each other and with older adults - parents and teachers; giving and receiving social support.</a:t>
            </a:r>
          </a:p>
          <a:p>
            <a:pPr marL="342900" lvl="0" indent="-342900" algn="just">
              <a:lnSpc>
                <a:spcPct val="115000"/>
              </a:lnSpc>
              <a:spcAft>
                <a:spcPts val="800"/>
              </a:spcAft>
              <a:buFont typeface="Wingdings"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Self-regulated learning skills in order to maintain motivation to learn and to cope autonomously with learning tasks.</a:t>
            </a:r>
          </a:p>
          <a:p>
            <a:endParaRPr lang="en-US" sz="1600" dirty="0"/>
          </a:p>
        </p:txBody>
      </p:sp>
      <p:sp>
        <p:nvSpPr>
          <p:cNvPr id="3" name="TextBox 2">
            <a:extLst>
              <a:ext uri="{FF2B5EF4-FFF2-40B4-BE49-F238E27FC236}">
                <a16:creationId xmlns:a16="http://schemas.microsoft.com/office/drawing/2014/main" id="{121C8A9B-BB2A-864C-95B2-4862BCE08E53}"/>
              </a:ext>
            </a:extLst>
          </p:cNvPr>
          <p:cNvSpPr txBox="1"/>
          <p:nvPr/>
        </p:nvSpPr>
        <p:spPr>
          <a:xfrm>
            <a:off x="409963" y="362872"/>
            <a:ext cx="8024954" cy="523220"/>
          </a:xfrm>
          <a:prstGeom prst="rect">
            <a:avLst/>
          </a:prstGeom>
          <a:noFill/>
        </p:spPr>
        <p:txBody>
          <a:bodyPr wrap="none" rtlCol="0">
            <a:spAutoFit/>
          </a:bodyPr>
          <a:lstStyle/>
          <a:p>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Guidelines on student support measures: training</a:t>
            </a:r>
            <a:endParaRPr lang="en-US" sz="2800" dirty="0">
              <a:solidFill>
                <a:schemeClr val="bg1"/>
              </a:solidFill>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7EDC0E00-F92E-1C00-4BEF-0EEE08981628}"/>
              </a:ext>
            </a:extLst>
          </p:cNvPr>
          <p:cNvPicPr>
            <a:picLocks noChangeAspect="1"/>
          </p:cNvPicPr>
          <p:nvPr/>
        </p:nvPicPr>
        <p:blipFill>
          <a:blip r:embed="rId2"/>
          <a:stretch>
            <a:fillRect/>
          </a:stretch>
        </p:blipFill>
        <p:spPr>
          <a:xfrm>
            <a:off x="8434917" y="5755436"/>
            <a:ext cx="3045746" cy="664270"/>
          </a:xfrm>
          <a:prstGeom prst="rect">
            <a:avLst/>
          </a:prstGeom>
        </p:spPr>
      </p:pic>
    </p:spTree>
    <p:extLst>
      <p:ext uri="{BB962C8B-B14F-4D97-AF65-F5344CB8AC3E}">
        <p14:creationId xmlns:p14="http://schemas.microsoft.com/office/powerpoint/2010/main" val="357242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6949F-9D6E-C550-94E4-F62BBF3A503A}"/>
              </a:ext>
            </a:extLst>
          </p:cNvPr>
          <p:cNvSpPr txBox="1"/>
          <p:nvPr/>
        </p:nvSpPr>
        <p:spPr>
          <a:xfrm>
            <a:off x="797978" y="1605240"/>
            <a:ext cx="10596043" cy="4457631"/>
          </a:xfrm>
          <a:prstGeom prst="rect">
            <a:avLst/>
          </a:prstGeom>
          <a:noFill/>
        </p:spPr>
        <p:txBody>
          <a:bodyPr wrap="square" rtlCol="0">
            <a:spAutoFit/>
          </a:bodyPr>
          <a:lstStyle/>
          <a:p>
            <a:pPr algn="just">
              <a:lnSpc>
                <a:spcPct val="115000"/>
              </a:lnSpc>
              <a:spcAft>
                <a:spcPts val="600"/>
              </a:spcAft>
            </a:pPr>
            <a:r>
              <a:rPr lang="en-GB" b="1" dirty="0">
                <a:solidFill>
                  <a:srgbClr val="6A1F75"/>
                </a:solidFill>
                <a:latin typeface="Arial" panose="020B0604020202020204" pitchFamily="34" charset="0"/>
                <a:ea typeface="Calibri" panose="020F0502020204030204" pitchFamily="34" charset="0"/>
                <a:cs typeface="Arial" panose="020B0604020202020204" pitchFamily="34" charset="0"/>
              </a:rPr>
              <a:t>For </a:t>
            </a:r>
            <a:r>
              <a:rPr lang="en-GB" b="1" dirty="0">
                <a:solidFill>
                  <a:srgbClr val="6A1F75"/>
                </a:solidFill>
                <a:effectLst/>
                <a:latin typeface="Arial" panose="020B0604020202020204" pitchFamily="34" charset="0"/>
                <a:ea typeface="Calibri" panose="020F0502020204030204" pitchFamily="34" charset="0"/>
                <a:cs typeface="Arial" panose="020B0604020202020204" pitchFamily="34" charset="0"/>
              </a:rPr>
              <a:t>Parents:</a:t>
            </a:r>
            <a:endParaRPr lang="en-GB"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800"/>
              </a:spcAft>
            </a:pPr>
            <a:r>
              <a:rPr lang="en-GB" i="1" dirty="0">
                <a:effectLst/>
                <a:latin typeface="Arial" panose="020B0604020202020204" pitchFamily="34" charset="0"/>
                <a:ea typeface="Calibri" panose="020F0502020204030204" pitchFamily="34" charset="0"/>
                <a:cs typeface="Arial" panose="020B0604020202020204" pitchFamily="34" charset="0"/>
              </a:rPr>
              <a:t>Training measures include focusing on the development of:</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Improving parents' skills for meaningful communication with children in isolation and for improving the home climate (school for parents or other socially engaging activities, training materials).</a:t>
            </a:r>
          </a:p>
          <a:p>
            <a:pPr marL="342900" lvl="0" indent="-342900" algn="just">
              <a:lnSpc>
                <a:spcPct val="115000"/>
              </a:lnSpc>
              <a:spcBef>
                <a:spcPts val="600"/>
              </a:spcBef>
              <a:spcAft>
                <a:spcPts val="600"/>
              </a:spcAft>
              <a:buFont typeface="Wingdings"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Encouraging open communication between students and parents, as well as teachers and parents, so as to attract attention to experience of stress and anxiety and better explain behavioural concerns.</a:t>
            </a:r>
          </a:p>
          <a:p>
            <a:pPr marL="342900" lvl="0" indent="-342900" algn="just">
              <a:lnSpc>
                <a:spcPct val="115000"/>
              </a:lnSpc>
              <a:spcBef>
                <a:spcPts val="600"/>
              </a:spcBef>
              <a:spcAft>
                <a:spcPts val="600"/>
              </a:spcAft>
              <a:buFont typeface="Wingdings"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Recognising the significance of independence and distancing of children during teenage years.</a:t>
            </a:r>
          </a:p>
          <a:p>
            <a:pPr marL="342900" lvl="0" indent="-342900" algn="just">
              <a:lnSpc>
                <a:spcPct val="115000"/>
              </a:lnSpc>
              <a:spcBef>
                <a:spcPts val="600"/>
              </a:spcBef>
              <a:spcAft>
                <a:spcPts val="600"/>
              </a:spcAft>
              <a:buFont typeface="Wingdings"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Raise awareness among parents about children mental health and give them tools and resources to help them.</a:t>
            </a:r>
          </a:p>
          <a:p>
            <a:endParaRPr lang="en-US" sz="2000" dirty="0"/>
          </a:p>
        </p:txBody>
      </p:sp>
      <p:sp>
        <p:nvSpPr>
          <p:cNvPr id="3" name="TextBox 2">
            <a:extLst>
              <a:ext uri="{FF2B5EF4-FFF2-40B4-BE49-F238E27FC236}">
                <a16:creationId xmlns:a16="http://schemas.microsoft.com/office/drawing/2014/main" id="{1D14D9A9-123A-0739-EA25-E55B1C126D61}"/>
              </a:ext>
            </a:extLst>
          </p:cNvPr>
          <p:cNvSpPr txBox="1"/>
          <p:nvPr/>
        </p:nvSpPr>
        <p:spPr>
          <a:xfrm>
            <a:off x="597953" y="344543"/>
            <a:ext cx="7539243" cy="584775"/>
          </a:xfrm>
          <a:prstGeom prst="rect">
            <a:avLst/>
          </a:prstGeom>
          <a:noFill/>
        </p:spPr>
        <p:txBody>
          <a:bodyPr wrap="none" rtlCol="0">
            <a:spAutoFit/>
          </a:bodyPr>
          <a:lstStyle/>
          <a:p>
            <a:r>
              <a:rPr lang="en-GB"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Guidelines on student support measures</a:t>
            </a:r>
            <a:endParaRPr lang="en-US" sz="3200" dirty="0">
              <a:solidFill>
                <a:schemeClr val="bg1"/>
              </a:solidFill>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A39E16A-A810-9325-56BB-853C6E7703FB}"/>
              </a:ext>
            </a:extLst>
          </p:cNvPr>
          <p:cNvPicPr>
            <a:picLocks noChangeAspect="1"/>
          </p:cNvPicPr>
          <p:nvPr/>
        </p:nvPicPr>
        <p:blipFill>
          <a:blip r:embed="rId2"/>
          <a:stretch>
            <a:fillRect/>
          </a:stretch>
        </p:blipFill>
        <p:spPr>
          <a:xfrm>
            <a:off x="8400264" y="5730736"/>
            <a:ext cx="3045746" cy="664270"/>
          </a:xfrm>
          <a:prstGeom prst="rect">
            <a:avLst/>
          </a:prstGeom>
        </p:spPr>
      </p:pic>
      <p:sp>
        <p:nvSpPr>
          <p:cNvPr id="8" name="TextBox 7">
            <a:extLst>
              <a:ext uri="{FF2B5EF4-FFF2-40B4-BE49-F238E27FC236}">
                <a16:creationId xmlns:a16="http://schemas.microsoft.com/office/drawing/2014/main" id="{A72DD9C8-AD75-ABA1-0D7A-D6C765C0F16D}"/>
              </a:ext>
            </a:extLst>
          </p:cNvPr>
          <p:cNvSpPr txBox="1"/>
          <p:nvPr/>
        </p:nvSpPr>
        <p:spPr>
          <a:xfrm>
            <a:off x="3048000" y="3096696"/>
            <a:ext cx="6096000" cy="369332"/>
          </a:xfrm>
          <a:prstGeom prst="rect">
            <a:avLst/>
          </a:prstGeom>
          <a:noFill/>
        </p:spPr>
        <p:txBody>
          <a:bodyPr wrap="square">
            <a:spAutoFit/>
          </a:bodyPr>
          <a:lstStyle/>
          <a:p>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Guidelines on student support measures</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314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2BDD8-8B04-1639-1433-BF9191E46C7E}"/>
              </a:ext>
            </a:extLst>
          </p:cNvPr>
          <p:cNvSpPr txBox="1"/>
          <p:nvPr/>
        </p:nvSpPr>
        <p:spPr>
          <a:xfrm>
            <a:off x="637451" y="1544745"/>
            <a:ext cx="10826040" cy="4457631"/>
          </a:xfrm>
          <a:prstGeom prst="rect">
            <a:avLst/>
          </a:prstGeom>
          <a:noFill/>
        </p:spPr>
        <p:txBody>
          <a:bodyPr wrap="square" rtlCol="0">
            <a:spAutoFit/>
          </a:bodyPr>
          <a:lstStyle/>
          <a:p>
            <a:pPr algn="just">
              <a:lnSpc>
                <a:spcPct val="115000"/>
              </a:lnSpc>
              <a:spcAft>
                <a:spcPts val="600"/>
              </a:spcAft>
            </a:pPr>
            <a:r>
              <a:rPr lang="en-GB" sz="2000" b="1" dirty="0">
                <a:solidFill>
                  <a:srgbClr val="6A1F75"/>
                </a:solidFill>
                <a:latin typeface="Arial" panose="020B0604020202020204" pitchFamily="34" charset="0"/>
                <a:ea typeface="Calibri" panose="020F0502020204030204" pitchFamily="34" charset="0"/>
                <a:cs typeface="Arial" panose="020B0604020202020204" pitchFamily="34" charset="0"/>
              </a:rPr>
              <a:t>For </a:t>
            </a:r>
            <a:r>
              <a:rPr lang="en-GB" sz="2000" b="1" dirty="0">
                <a:solidFill>
                  <a:srgbClr val="6A1F75"/>
                </a:solidFill>
                <a:effectLst/>
                <a:latin typeface="Arial" panose="020B0604020202020204" pitchFamily="34" charset="0"/>
                <a:ea typeface="Calibri" panose="020F0502020204030204" pitchFamily="34" charset="0"/>
                <a:cs typeface="Arial" panose="020B0604020202020204" pitchFamily="34" charset="0"/>
              </a:rPr>
              <a:t>Teachers</a:t>
            </a:r>
            <a:endParaRPr lang="en-GB" sz="2000"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800"/>
              </a:spcAft>
            </a:pPr>
            <a:r>
              <a:rPr lang="en-GB" sz="2000" i="1" dirty="0">
                <a:effectLst/>
                <a:latin typeface="Arial" panose="020B0604020202020204" pitchFamily="34" charset="0"/>
                <a:ea typeface="Calibri" panose="020F0502020204030204" pitchFamily="34" charset="0"/>
                <a:cs typeface="Arial" panose="020B0604020202020204" pitchFamily="34" charset="0"/>
              </a:rPr>
              <a:t>Training measures include focusing on the development of:</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itchFamily="2"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The degree of empathy that helps teachers to display professionally useful behaviours.</a:t>
            </a:r>
          </a:p>
          <a:p>
            <a:pPr marL="342900" lvl="0" indent="-342900" algn="just">
              <a:lnSpc>
                <a:spcPct val="115000"/>
              </a:lnSpc>
              <a:spcBef>
                <a:spcPts val="600"/>
              </a:spcBef>
              <a:spcAft>
                <a:spcPts val="600"/>
              </a:spcAft>
              <a:buFont typeface="Wingdings" pitchFamily="2"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Strengthening the basic emotional skills of students and emotional management as a vehicle for the prevention of emotional/mental problems.</a:t>
            </a:r>
          </a:p>
          <a:p>
            <a:pPr marL="342900" lvl="0" indent="-342900" algn="just">
              <a:lnSpc>
                <a:spcPct val="115000"/>
              </a:lnSpc>
              <a:spcBef>
                <a:spcPts val="600"/>
              </a:spcBef>
              <a:spcAft>
                <a:spcPts val="600"/>
              </a:spcAft>
              <a:buFont typeface="Wingdings" pitchFamily="2"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Learning to understand and communicate emotions in a face to face and digital context for teachers and students.</a:t>
            </a:r>
          </a:p>
          <a:p>
            <a:pPr marL="342900" lvl="0" indent="-342900" algn="just">
              <a:lnSpc>
                <a:spcPct val="115000"/>
              </a:lnSpc>
              <a:spcBef>
                <a:spcPts val="600"/>
              </a:spcBef>
              <a:spcAft>
                <a:spcPts val="600"/>
              </a:spcAft>
              <a:buFont typeface="Wingdings" pitchFamily="2"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Enhancing teachers' digital communication skills in order to improve interaction with students in the context of on-line learning.</a:t>
            </a:r>
          </a:p>
          <a:p>
            <a:endParaRPr lang="en-US" sz="2000" dirty="0"/>
          </a:p>
        </p:txBody>
      </p:sp>
      <p:sp>
        <p:nvSpPr>
          <p:cNvPr id="3" name="TextBox 2">
            <a:extLst>
              <a:ext uri="{FF2B5EF4-FFF2-40B4-BE49-F238E27FC236}">
                <a16:creationId xmlns:a16="http://schemas.microsoft.com/office/drawing/2014/main" id="{6E3559E1-FCA2-DAB4-408C-C66E96D9E29F}"/>
              </a:ext>
            </a:extLst>
          </p:cNvPr>
          <p:cNvSpPr txBox="1"/>
          <p:nvPr/>
        </p:nvSpPr>
        <p:spPr>
          <a:xfrm>
            <a:off x="546079" y="308086"/>
            <a:ext cx="7539243" cy="584775"/>
          </a:xfrm>
          <a:prstGeom prst="rect">
            <a:avLst/>
          </a:prstGeom>
          <a:noFill/>
        </p:spPr>
        <p:txBody>
          <a:bodyPr wrap="none" rtlCol="0">
            <a:spAutoFit/>
          </a:bodyPr>
          <a:lstStyle/>
          <a:p>
            <a:r>
              <a:rPr lang="en-GB"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Guidelines on student support measures</a:t>
            </a:r>
            <a:endParaRPr lang="en-US" sz="3200" dirty="0">
              <a:solidFill>
                <a:schemeClr val="bg1"/>
              </a:solidFill>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E36C19AF-7A0B-B7A1-1D24-B3BBB82A53C2}"/>
              </a:ext>
            </a:extLst>
          </p:cNvPr>
          <p:cNvPicPr>
            <a:picLocks noChangeAspect="1"/>
          </p:cNvPicPr>
          <p:nvPr/>
        </p:nvPicPr>
        <p:blipFill>
          <a:blip r:embed="rId2"/>
          <a:stretch>
            <a:fillRect/>
          </a:stretch>
        </p:blipFill>
        <p:spPr>
          <a:xfrm>
            <a:off x="8280394" y="5767009"/>
            <a:ext cx="3045746" cy="664270"/>
          </a:xfrm>
          <a:prstGeom prst="rect">
            <a:avLst/>
          </a:prstGeom>
        </p:spPr>
      </p:pic>
    </p:spTree>
    <p:extLst>
      <p:ext uri="{BB962C8B-B14F-4D97-AF65-F5344CB8AC3E}">
        <p14:creationId xmlns:p14="http://schemas.microsoft.com/office/powerpoint/2010/main" val="127428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1B75F9-ABB6-92BB-09DC-3E077AFC52E5}"/>
              </a:ext>
            </a:extLst>
          </p:cNvPr>
          <p:cNvSpPr txBox="1"/>
          <p:nvPr/>
        </p:nvSpPr>
        <p:spPr>
          <a:xfrm>
            <a:off x="854439" y="1850676"/>
            <a:ext cx="10508105" cy="2609176"/>
          </a:xfrm>
          <a:prstGeom prst="rect">
            <a:avLst/>
          </a:prstGeom>
          <a:noFill/>
        </p:spPr>
        <p:txBody>
          <a:bodyPr wrap="square" rtlCol="0">
            <a:spAutoFit/>
          </a:bodyPr>
          <a:lstStyle/>
          <a:p>
            <a:pPr algn="just">
              <a:lnSpc>
                <a:spcPct val="115000"/>
              </a:lnSpc>
              <a:spcBef>
                <a:spcPts val="600"/>
              </a:spcBef>
              <a:spcAft>
                <a:spcPts val="600"/>
              </a:spcAft>
            </a:pPr>
            <a:r>
              <a:rPr lang="en-GB" b="1" dirty="0">
                <a:effectLst/>
                <a:latin typeface="Arial" panose="020B0604020202020204" pitchFamily="34" charset="0"/>
                <a:ea typeface="Calibri" panose="020F0502020204030204" pitchFamily="34" charset="0"/>
                <a:cs typeface="Arial" panose="020B0604020202020204" pitchFamily="34" charset="0"/>
              </a:rPr>
              <a:t>The analyses and the results of the </a:t>
            </a:r>
            <a:r>
              <a:rPr lang="en-GB" b="1" dirty="0">
                <a:latin typeface="Arial" panose="020B0604020202020204" pitchFamily="34" charset="0"/>
                <a:ea typeface="Calibri" panose="020F0502020204030204" pitchFamily="34" charset="0"/>
                <a:cs typeface="Arial" panose="020B0604020202020204" pitchFamily="34" charset="0"/>
              </a:rPr>
              <a:t>survey </a:t>
            </a:r>
            <a:r>
              <a:rPr lang="en-GB" b="1" dirty="0">
                <a:effectLst/>
                <a:latin typeface="Arial" panose="020B0604020202020204" pitchFamily="34" charset="0"/>
                <a:ea typeface="Calibri" panose="020F0502020204030204" pitchFamily="34" charset="0"/>
                <a:cs typeface="Arial" panose="020B0604020202020204" pitchFamily="34" charset="0"/>
              </a:rPr>
              <a:t>attest to the existence of a new and reliable research instrument. </a:t>
            </a:r>
            <a:endParaRPr lang="en-GB" b="1"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dirty="0">
                <a:effectLst/>
                <a:latin typeface="Arial" panose="020B0604020202020204" pitchFamily="34" charset="0"/>
                <a:ea typeface="Calibri" panose="020F0502020204030204" pitchFamily="34" charset="0"/>
                <a:cs typeface="Arial" panose="020B0604020202020204" pitchFamily="34" charset="0"/>
              </a:rPr>
              <a:t>It can be applied both in its full version for larger studies and as individual modules for targeted studies and analyses, according to the tasks and ideas of the specific researcher. </a:t>
            </a:r>
          </a:p>
          <a:p>
            <a:pPr algn="just">
              <a:lnSpc>
                <a:spcPct val="115000"/>
              </a:lnSpc>
              <a:spcBef>
                <a:spcPts val="600"/>
              </a:spcBef>
              <a:spcAft>
                <a:spcPts val="600"/>
              </a:spcAft>
            </a:pPr>
            <a:r>
              <a:rPr lang="en-GB" dirty="0">
                <a:latin typeface="Arial" panose="020B0604020202020204" pitchFamily="34" charset="0"/>
                <a:ea typeface="Calibri" panose="020F0502020204030204" pitchFamily="34" charset="0"/>
                <a:cs typeface="Arial" panose="020B0604020202020204" pitchFamily="34" charset="0"/>
              </a:rPr>
              <a:t>T</a:t>
            </a:r>
            <a:r>
              <a:rPr lang="en-GB" dirty="0">
                <a:effectLst/>
                <a:latin typeface="Arial" panose="020B0604020202020204" pitchFamily="34" charset="0"/>
                <a:ea typeface="Calibri" panose="020F0502020204030204" pitchFamily="34" charset="0"/>
                <a:cs typeface="Arial" panose="020B0604020202020204" pitchFamily="34" charset="0"/>
              </a:rPr>
              <a:t>he tool can be used it in a broader context, beyond the specific pandemic situation, to investigate the mental state and experiences of students under unusual events and circumstances of trials of different nature.</a:t>
            </a:r>
          </a:p>
        </p:txBody>
      </p:sp>
      <p:sp>
        <p:nvSpPr>
          <p:cNvPr id="3" name="TextBox 2">
            <a:extLst>
              <a:ext uri="{FF2B5EF4-FFF2-40B4-BE49-F238E27FC236}">
                <a16:creationId xmlns:a16="http://schemas.microsoft.com/office/drawing/2014/main" id="{012762E0-D42C-E7B6-FDB1-01153FB9B8B3}"/>
              </a:ext>
            </a:extLst>
          </p:cNvPr>
          <p:cNvSpPr txBox="1"/>
          <p:nvPr/>
        </p:nvSpPr>
        <p:spPr>
          <a:xfrm>
            <a:off x="478303" y="351800"/>
            <a:ext cx="8665698"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Final comment on the survey methodology</a:t>
            </a:r>
          </a:p>
        </p:txBody>
      </p:sp>
      <p:pic>
        <p:nvPicPr>
          <p:cNvPr id="5" name="Picture 4" descr="Text&#10;&#10;Description automatically generated">
            <a:extLst>
              <a:ext uri="{FF2B5EF4-FFF2-40B4-BE49-F238E27FC236}">
                <a16:creationId xmlns:a16="http://schemas.microsoft.com/office/drawing/2014/main" id="{2C4FF1E8-6A4D-BED3-A2C0-7D1530FDE54B}"/>
              </a:ext>
            </a:extLst>
          </p:cNvPr>
          <p:cNvPicPr>
            <a:picLocks noChangeAspect="1"/>
          </p:cNvPicPr>
          <p:nvPr/>
        </p:nvPicPr>
        <p:blipFill>
          <a:blip r:embed="rId2"/>
          <a:stretch>
            <a:fillRect/>
          </a:stretch>
        </p:blipFill>
        <p:spPr>
          <a:xfrm>
            <a:off x="8139642" y="5675921"/>
            <a:ext cx="3045746" cy="664270"/>
          </a:xfrm>
          <a:prstGeom prst="rect">
            <a:avLst/>
          </a:prstGeom>
        </p:spPr>
      </p:pic>
    </p:spTree>
    <p:extLst>
      <p:ext uri="{BB962C8B-B14F-4D97-AF65-F5344CB8AC3E}">
        <p14:creationId xmlns:p14="http://schemas.microsoft.com/office/powerpoint/2010/main" val="94826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9CB94AAA-6535-B94B-BC0B-47265151B7E8}"/>
              </a:ext>
            </a:extLst>
          </p:cNvPr>
          <p:cNvPicPr>
            <a:picLocks noChangeAspect="1"/>
          </p:cNvPicPr>
          <p:nvPr/>
        </p:nvPicPr>
        <p:blipFill>
          <a:blip r:embed="rId3"/>
          <a:stretch>
            <a:fillRect/>
          </a:stretch>
        </p:blipFill>
        <p:spPr>
          <a:xfrm>
            <a:off x="944964" y="1458483"/>
            <a:ext cx="8003093" cy="4967437"/>
          </a:xfrm>
          <a:prstGeom prst="rect">
            <a:avLst/>
          </a:prstGeom>
        </p:spPr>
      </p:pic>
      <p:sp>
        <p:nvSpPr>
          <p:cNvPr id="5" name="Title 4">
            <a:extLst>
              <a:ext uri="{FF2B5EF4-FFF2-40B4-BE49-F238E27FC236}">
                <a16:creationId xmlns:a16="http://schemas.microsoft.com/office/drawing/2014/main" id="{0B13FE06-C300-4DD8-8476-54021379A044}"/>
              </a:ext>
            </a:extLst>
          </p:cNvPr>
          <p:cNvSpPr>
            <a:spLocks noGrp="1"/>
          </p:cNvSpPr>
          <p:nvPr>
            <p:ph type="title"/>
          </p:nvPr>
        </p:nvSpPr>
        <p:spPr>
          <a:xfrm>
            <a:off x="-238539" y="1809510"/>
            <a:ext cx="9304774" cy="3590008"/>
          </a:xfrm>
        </p:spPr>
        <p:txBody>
          <a:bodyPr>
            <a:noAutofit/>
          </a:bodyPr>
          <a:lstStyle/>
          <a:p>
            <a:br>
              <a:rPr lang="en-US" sz="2400" b="1" dirty="0">
                <a:solidFill>
                  <a:srgbClr val="50E3C2"/>
                </a:solidFill>
                <a:latin typeface="Verdana" panose="020B0604030504040204" pitchFamily="34" charset="0"/>
              </a:rPr>
            </a:br>
            <a:endParaRPr lang="en-GB" sz="2400" b="1" dirty="0">
              <a:solidFill>
                <a:srgbClr val="50E3C2"/>
              </a:solidFill>
              <a:latin typeface="Verdana" panose="020B0604030504040204" pitchFamily="34" charset="0"/>
            </a:endParaRPr>
          </a:p>
        </p:txBody>
      </p:sp>
      <p:sp>
        <p:nvSpPr>
          <p:cNvPr id="8" name="Title 7">
            <a:extLst>
              <a:ext uri="{FF2B5EF4-FFF2-40B4-BE49-F238E27FC236}">
                <a16:creationId xmlns:a16="http://schemas.microsoft.com/office/drawing/2014/main" id="{396C70E6-11AA-456F-A753-FDEF4AC0D3E7}"/>
              </a:ext>
            </a:extLst>
          </p:cNvPr>
          <p:cNvSpPr txBox="1">
            <a:spLocks/>
          </p:cNvSpPr>
          <p:nvPr/>
        </p:nvSpPr>
        <p:spPr>
          <a:xfrm>
            <a:off x="3065621" y="326893"/>
            <a:ext cx="4842013" cy="5897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Intellectual Output 2</a:t>
            </a:r>
          </a:p>
        </p:txBody>
      </p:sp>
      <p:sp>
        <p:nvSpPr>
          <p:cNvPr id="2" name="Rectangle 1">
            <a:extLst>
              <a:ext uri="{FF2B5EF4-FFF2-40B4-BE49-F238E27FC236}">
                <a16:creationId xmlns:a16="http://schemas.microsoft.com/office/drawing/2014/main" id="{B2CE29D7-0EB5-ED41-AD32-CEAD296682C3}"/>
              </a:ext>
            </a:extLst>
          </p:cNvPr>
          <p:cNvSpPr/>
          <p:nvPr/>
        </p:nvSpPr>
        <p:spPr>
          <a:xfrm>
            <a:off x="1357474" y="3280481"/>
            <a:ext cx="7402286" cy="1938992"/>
          </a:xfrm>
          <a:prstGeom prst="rect">
            <a:avLst/>
          </a:prstGeom>
        </p:spPr>
        <p:txBody>
          <a:bodyPr wrap="square">
            <a:spAutoFit/>
          </a:bodyPr>
          <a:lstStyle/>
          <a:p>
            <a:r>
              <a:rPr lang="en-GB" sz="2400" dirty="0">
                <a:latin typeface="Arial" panose="020B0604020202020204" pitchFamily="34" charset="0"/>
                <a:ea typeface="Calibri" panose="020F0502020204030204" pitchFamily="34" charset="0"/>
                <a:cs typeface="Arial" panose="020B0604020202020204" pitchFamily="34" charset="0"/>
              </a:rPr>
              <a:t> </a:t>
            </a:r>
          </a:p>
          <a:p>
            <a:endParaRPr lang="en-GB" sz="2400" dirty="0">
              <a:latin typeface="Arial" panose="020B0604020202020204" pitchFamily="34" charset="0"/>
              <a:ea typeface="Calibri" panose="020F0502020204030204" pitchFamily="34" charset="0"/>
              <a:cs typeface="Arial" panose="020B0604020202020204" pitchFamily="34" charset="0"/>
            </a:endParaRPr>
          </a:p>
          <a:p>
            <a:r>
              <a:rPr lang="en-GB" sz="2400" b="1" dirty="0">
                <a:latin typeface="Arial" panose="020B0604020202020204" pitchFamily="34" charset="0"/>
                <a:ea typeface="Calibri" panose="020F0502020204030204" pitchFamily="34" charset="0"/>
                <a:cs typeface="Arial" panose="020B0604020202020204" pitchFamily="34" charset="0"/>
              </a:rPr>
              <a:t>Intellectual Output 2: Well-Be Teachers Guide</a:t>
            </a: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742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F5A28D-89AC-47C9-870E-07ABA848797F}"/>
              </a:ext>
            </a:extLst>
          </p:cNvPr>
          <p:cNvSpPr txBox="1"/>
          <p:nvPr/>
        </p:nvSpPr>
        <p:spPr>
          <a:xfrm>
            <a:off x="637452" y="320674"/>
            <a:ext cx="8534902" cy="5937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i="0" kern="1200" dirty="0">
                <a:solidFill>
                  <a:schemeClr val="bg1"/>
                </a:solidFill>
                <a:latin typeface="Arial" panose="020B0604020202020204" pitchFamily="34" charset="0"/>
                <a:ea typeface="+mj-ea"/>
                <a:cs typeface="Arial" panose="020B0604020202020204" pitchFamily="34" charset="0"/>
              </a:rPr>
              <a:t>Our Vision</a:t>
            </a:r>
          </a:p>
        </p:txBody>
      </p:sp>
      <p:sp>
        <p:nvSpPr>
          <p:cNvPr id="2" name="Rectangle 1">
            <a:extLst>
              <a:ext uri="{FF2B5EF4-FFF2-40B4-BE49-F238E27FC236}">
                <a16:creationId xmlns:a16="http://schemas.microsoft.com/office/drawing/2014/main" id="{288CE94B-D765-074B-A460-1A020DCAD8BA}"/>
              </a:ext>
            </a:extLst>
          </p:cNvPr>
          <p:cNvSpPr/>
          <p:nvPr/>
        </p:nvSpPr>
        <p:spPr>
          <a:xfrm>
            <a:off x="5400675" y="1840671"/>
            <a:ext cx="5972175" cy="4388680"/>
          </a:xfrm>
          <a:prstGeom prst="rect">
            <a:avLst/>
          </a:prstGeom>
        </p:spPr>
        <p:txBody>
          <a:bodyPr>
            <a:normAutofit/>
          </a:bodyPr>
          <a:lstStyle/>
          <a:p>
            <a:r>
              <a:rPr lang="en-GB" sz="2400" b="1" dirty="0">
                <a:solidFill>
                  <a:srgbClr val="6A1F75"/>
                </a:solidFill>
                <a:latin typeface="Arial" panose="020B0604020202020204" pitchFamily="34" charset="0"/>
                <a:cs typeface="Arial" panose="020B0604020202020204" pitchFamily="34" charset="0"/>
              </a:rPr>
              <a:t>Inspiring children and young people to harness the power of arts, creativity and culture for positive change</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Engagement through a </a:t>
            </a:r>
            <a:r>
              <a:rPr lang="en-GB" sz="2400" b="1" dirty="0">
                <a:solidFill>
                  <a:srgbClr val="6A1F75"/>
                </a:solidFill>
                <a:latin typeface="Arial" panose="020B0604020202020204" pitchFamily="34" charset="0"/>
                <a:cs typeface="Arial" panose="020B0604020202020204" pitchFamily="34" charset="0"/>
              </a:rPr>
              <a:t>person-centred pedagogy </a:t>
            </a:r>
            <a:r>
              <a:rPr lang="en-GB" sz="2400" dirty="0">
                <a:latin typeface="Arial" panose="020B0604020202020204" pitchFamily="34" charset="0"/>
                <a:cs typeface="Arial" panose="020B0604020202020204" pitchFamily="34" charset="0"/>
              </a:rPr>
              <a:t>e.g. mentoring and coaching</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Creative voices of </a:t>
            </a:r>
            <a:r>
              <a:rPr lang="en-GB" sz="2400" b="1" dirty="0">
                <a:solidFill>
                  <a:srgbClr val="6A1F75"/>
                </a:solidFill>
                <a:latin typeface="Arial" panose="020B0604020202020204" pitchFamily="34" charset="0"/>
                <a:cs typeface="Arial" panose="020B0604020202020204" pitchFamily="34" charset="0"/>
              </a:rPr>
              <a:t>young people </a:t>
            </a:r>
            <a:r>
              <a:rPr lang="en-GB" sz="2400" dirty="0">
                <a:latin typeface="Arial" panose="020B0604020202020204" pitchFamily="34" charset="0"/>
                <a:cs typeface="Arial" panose="020B0604020202020204" pitchFamily="34" charset="0"/>
              </a:rPr>
              <a:t>at the heart of the creative or cultural experience</a:t>
            </a:r>
          </a:p>
        </p:txBody>
      </p:sp>
      <p:sp>
        <p:nvSpPr>
          <p:cNvPr id="7" name="TextBox 6">
            <a:extLst>
              <a:ext uri="{FF2B5EF4-FFF2-40B4-BE49-F238E27FC236}">
                <a16:creationId xmlns:a16="http://schemas.microsoft.com/office/drawing/2014/main" id="{5F38BA17-4687-7F47-8F69-23F263D46887}"/>
              </a:ext>
            </a:extLst>
          </p:cNvPr>
          <p:cNvSpPr txBox="1"/>
          <p:nvPr/>
        </p:nvSpPr>
        <p:spPr>
          <a:xfrm>
            <a:off x="305556" y="1879298"/>
            <a:ext cx="4230212" cy="3477875"/>
          </a:xfrm>
          <a:prstGeom prst="rect">
            <a:avLst/>
          </a:prstGeom>
          <a:noFill/>
        </p:spPr>
        <p:txBody>
          <a:bodyPr wrap="square">
            <a:spAutoFit/>
          </a:bodyPr>
          <a:lstStyle/>
          <a:p>
            <a:pPr marL="457200"/>
            <a:r>
              <a:rPr lang="en-GB" sz="2000" i="1" dirty="0">
                <a:solidFill>
                  <a:srgbClr val="6A1F75"/>
                </a:solidFill>
                <a:effectLst/>
                <a:latin typeface="Arial" panose="020B0604020202020204" pitchFamily="34" charset="0"/>
                <a:ea typeface="Calibri" panose="020F0502020204030204" pitchFamily="34" charset="0"/>
                <a:cs typeface="Times New Roman" panose="02020603050405020304" pitchFamily="18" charset="0"/>
              </a:rPr>
              <a:t>I remember an inspirational teacher at Primary School who I think changed the trajectory of my life. He incorporated art into history projects, science, and literature. He also read amazing, quite advanced books to us and I just remember it opening a whole new world to me.</a:t>
            </a:r>
            <a:endParaRPr lang="en-GB" sz="2000" dirty="0">
              <a:solidFill>
                <a:srgbClr val="6A1F75"/>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2000" b="1" dirty="0">
                <a:solidFill>
                  <a:srgbClr val="6A1F75"/>
                </a:solidFill>
                <a:effectLst/>
                <a:latin typeface="Arial" panose="020B0604020202020204" pitchFamily="34" charset="0"/>
                <a:ea typeface="Calibri" panose="020F0502020204030204" pitchFamily="34" charset="0"/>
                <a:cs typeface="Times New Roman" panose="02020603050405020304" pitchFamily="18" charset="0"/>
              </a:rPr>
              <a:t>(Alexa, Leicester)</a:t>
            </a:r>
            <a:endParaRPr lang="en-GB" sz="2000" b="1" dirty="0">
              <a:solidFill>
                <a:srgbClr val="6A1F7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C6BE33DA-39A4-3789-B349-5AB688C18AB1}"/>
              </a:ext>
            </a:extLst>
          </p:cNvPr>
          <p:cNvPicPr>
            <a:picLocks noChangeAspect="1"/>
          </p:cNvPicPr>
          <p:nvPr/>
        </p:nvPicPr>
        <p:blipFill>
          <a:blip r:embed="rId3"/>
          <a:stretch>
            <a:fillRect/>
          </a:stretch>
        </p:blipFill>
        <p:spPr>
          <a:xfrm>
            <a:off x="305556" y="5990246"/>
            <a:ext cx="3045746" cy="664270"/>
          </a:xfrm>
          <a:prstGeom prst="rect">
            <a:avLst/>
          </a:prstGeom>
        </p:spPr>
      </p:pic>
      <p:pic>
        <p:nvPicPr>
          <p:cNvPr id="5" name="Picture 2">
            <a:extLst>
              <a:ext uri="{FF2B5EF4-FFF2-40B4-BE49-F238E27FC236}">
                <a16:creationId xmlns:a16="http://schemas.microsoft.com/office/drawing/2014/main" id="{A7586106-F99F-10FF-248C-20A978D08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573" y="245909"/>
            <a:ext cx="1190852" cy="1000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0A615DD-AAD5-FDA8-C322-F8EF20688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88" y="1394285"/>
            <a:ext cx="765262" cy="5766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1393F8A-C874-1368-D690-9DB72D2F8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2174" y="5297421"/>
            <a:ext cx="765262" cy="6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0EFFB72-38B0-844D-D583-38CF924243A8}"/>
              </a:ext>
            </a:extLst>
          </p:cNvPr>
          <p:cNvSpPr txBox="1">
            <a:spLocks/>
          </p:cNvSpPr>
          <p:nvPr/>
        </p:nvSpPr>
        <p:spPr>
          <a:xfrm>
            <a:off x="590843" y="326893"/>
            <a:ext cx="8538167" cy="5897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The purpose of the Well-Be Teachers Guide</a:t>
            </a:r>
          </a:p>
        </p:txBody>
      </p:sp>
      <p:sp>
        <p:nvSpPr>
          <p:cNvPr id="3" name="TextBox 2">
            <a:extLst>
              <a:ext uri="{FF2B5EF4-FFF2-40B4-BE49-F238E27FC236}">
                <a16:creationId xmlns:a16="http://schemas.microsoft.com/office/drawing/2014/main" id="{36B12C50-3819-5980-425E-95744D5E53DA}"/>
              </a:ext>
            </a:extLst>
          </p:cNvPr>
          <p:cNvSpPr txBox="1"/>
          <p:nvPr/>
        </p:nvSpPr>
        <p:spPr>
          <a:xfrm>
            <a:off x="590843" y="1621438"/>
            <a:ext cx="10782007" cy="4244880"/>
          </a:xfrm>
          <a:prstGeom prst="rect">
            <a:avLst/>
          </a:prstGeom>
          <a:noFill/>
        </p:spPr>
        <p:txBody>
          <a:bodyPr wrap="square" rtlCol="0">
            <a:spAutoFit/>
          </a:bodyPr>
          <a:lstStyle/>
          <a:p>
            <a:pPr indent="449580" algn="just">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Aims to provide:</a:t>
            </a:r>
            <a:endParaRPr lang="en-GB" b="1"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systematic information on adequate interaction approaches, training methods and specific thematic developments to overcome the effects of the crisis, restore mental well-being and develop personal resilience of students between the ages of 14 and 19</a:t>
            </a:r>
          </a:p>
          <a:p>
            <a:pPr marL="285750" indent="-285750" algn="just">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specific recommendations and working materials to serve teachers, parents and those interested in supporting and fully interacting with young people in the post-epidemic situation</a:t>
            </a:r>
          </a:p>
          <a:p>
            <a:pPr marL="285750" indent="-285750" algn="just">
              <a:lnSpc>
                <a:spcPct val="107000"/>
              </a:lnSpc>
              <a:spcAft>
                <a:spcPts val="80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support for </a:t>
            </a:r>
            <a:r>
              <a:rPr lang="en-GB" sz="1800" dirty="0">
                <a:effectLst/>
                <a:latin typeface="Arial" panose="020B0604020202020204" pitchFamily="34" charset="0"/>
                <a:ea typeface="Calibri" panose="020F0502020204030204" pitchFamily="34" charset="0"/>
                <a:cs typeface="Arial" panose="020B0604020202020204" pitchFamily="34" charset="0"/>
              </a:rPr>
              <a:t>Secondary education teachers and all  who are involved in the process of training and/or upbringing of young people. </a:t>
            </a:r>
            <a:endParaRPr lang="en-GB"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800" b="1" i="1" dirty="0">
                <a:solidFill>
                  <a:srgbClr val="6A1F75"/>
                </a:solidFill>
                <a:effectLst/>
                <a:latin typeface="Arial" panose="020B0604020202020204" pitchFamily="34" charset="0"/>
                <a:ea typeface="Calibri" panose="020F0502020204030204" pitchFamily="34" charset="0"/>
                <a:cs typeface="Arial" panose="020B0604020202020204" pitchFamily="34" charset="0"/>
              </a:rPr>
              <a:t>Emphasis is placed on social interaction, on approaches and methods that</a:t>
            </a:r>
            <a:r>
              <a:rPr lang="en-GB" b="1" i="1" dirty="0">
                <a:solidFill>
                  <a:srgbClr val="6A1F75"/>
                </a:solidFill>
                <a:latin typeface="Arial" panose="020B0604020202020204" pitchFamily="34" charset="0"/>
                <a:ea typeface="Calibri" panose="020F0502020204030204" pitchFamily="34" charset="0"/>
                <a:cs typeface="Arial" panose="020B0604020202020204" pitchFamily="34" charset="0"/>
              </a:rPr>
              <a:t> </a:t>
            </a:r>
            <a:r>
              <a:rPr lang="en-GB" sz="1800" b="1" i="1" dirty="0">
                <a:solidFill>
                  <a:srgbClr val="6A1F75"/>
                </a:solidFill>
                <a:effectLst/>
                <a:latin typeface="Arial" panose="020B0604020202020204" pitchFamily="34" charset="0"/>
                <a:ea typeface="Calibri" panose="020F0502020204030204" pitchFamily="34" charset="0"/>
                <a:cs typeface="Arial" panose="020B0604020202020204" pitchFamily="34" charset="0"/>
              </a:rPr>
              <a:t>take into account the new realities and needs of the target group</a:t>
            </a:r>
            <a:r>
              <a:rPr lang="en-GB" b="1" i="1" dirty="0">
                <a:solidFill>
                  <a:srgbClr val="6A1F75"/>
                </a:solidFill>
                <a:latin typeface="Arial" panose="020B0604020202020204" pitchFamily="34" charset="0"/>
                <a:ea typeface="Calibri" panose="020F0502020204030204" pitchFamily="34" charset="0"/>
                <a:cs typeface="Arial" panose="020B0604020202020204" pitchFamily="34" charset="0"/>
              </a:rPr>
              <a:t>.</a:t>
            </a:r>
            <a:endParaRPr lang="en-GB" sz="1800" b="1" i="1" dirty="0">
              <a:solidFill>
                <a:srgbClr val="6A1F75"/>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Picture 4" descr="Text&#10;&#10;Description automatically generated">
            <a:extLst>
              <a:ext uri="{FF2B5EF4-FFF2-40B4-BE49-F238E27FC236}">
                <a16:creationId xmlns:a16="http://schemas.microsoft.com/office/drawing/2014/main" id="{C769D127-1CDD-B418-A749-CAAF4230F3E0}"/>
              </a:ext>
            </a:extLst>
          </p:cNvPr>
          <p:cNvPicPr>
            <a:picLocks noChangeAspect="1"/>
          </p:cNvPicPr>
          <p:nvPr/>
        </p:nvPicPr>
        <p:blipFill>
          <a:blip r:embed="rId2"/>
          <a:stretch>
            <a:fillRect/>
          </a:stretch>
        </p:blipFill>
        <p:spPr>
          <a:xfrm>
            <a:off x="8425392" y="5620011"/>
            <a:ext cx="3045746" cy="664270"/>
          </a:xfrm>
          <a:prstGeom prst="rect">
            <a:avLst/>
          </a:prstGeom>
        </p:spPr>
      </p:pic>
    </p:spTree>
    <p:extLst>
      <p:ext uri="{BB962C8B-B14F-4D97-AF65-F5344CB8AC3E}">
        <p14:creationId xmlns:p14="http://schemas.microsoft.com/office/powerpoint/2010/main" val="4145521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86B357C-9F79-DC18-30AA-FB419961AA24}"/>
              </a:ext>
            </a:extLst>
          </p:cNvPr>
          <p:cNvSpPr>
            <a:spLocks noChangeArrowheads="1"/>
          </p:cNvSpPr>
          <p:nvPr/>
        </p:nvSpPr>
        <p:spPr bwMode="auto">
          <a:xfrm>
            <a:off x="949399" y="2213453"/>
            <a:ext cx="861870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4325" algn="r"/>
              </a:tabLst>
              <a:defRPr>
                <a:solidFill>
                  <a:schemeClr val="tx1"/>
                </a:solidFill>
                <a:latin typeface="Arial" panose="020B0604020202020204" pitchFamily="34" charset="0"/>
              </a:defRPr>
            </a:lvl1pPr>
            <a:lvl2pPr eaLnBrk="0" fontAlgn="base" hangingPunct="0">
              <a:spcBef>
                <a:spcPct val="0"/>
              </a:spcBef>
              <a:spcAft>
                <a:spcPct val="0"/>
              </a:spcAft>
              <a:tabLst>
                <a:tab pos="5394325" algn="r"/>
              </a:tabLst>
              <a:defRPr>
                <a:solidFill>
                  <a:schemeClr val="tx1"/>
                </a:solidFill>
                <a:latin typeface="Arial" panose="020B0604020202020204" pitchFamily="34" charset="0"/>
              </a:defRPr>
            </a:lvl2pPr>
            <a:lvl3pPr eaLnBrk="0" fontAlgn="base" hangingPunct="0">
              <a:spcBef>
                <a:spcPct val="0"/>
              </a:spcBef>
              <a:spcAft>
                <a:spcPct val="0"/>
              </a:spcAft>
              <a:tabLst>
                <a:tab pos="5394325" algn="r"/>
              </a:tabLst>
              <a:defRPr>
                <a:solidFill>
                  <a:schemeClr val="tx1"/>
                </a:solidFill>
                <a:latin typeface="Arial" panose="020B0604020202020204" pitchFamily="34" charset="0"/>
              </a:defRPr>
            </a:lvl3pPr>
            <a:lvl4pPr eaLnBrk="0" fontAlgn="base" hangingPunct="0">
              <a:spcBef>
                <a:spcPct val="0"/>
              </a:spcBef>
              <a:spcAft>
                <a:spcPct val="0"/>
              </a:spcAft>
              <a:tabLst>
                <a:tab pos="5394325" algn="r"/>
              </a:tabLst>
              <a:defRPr>
                <a:solidFill>
                  <a:schemeClr val="tx1"/>
                </a:solidFill>
                <a:latin typeface="Arial" panose="020B0604020202020204" pitchFamily="34" charset="0"/>
              </a:defRPr>
            </a:lvl4pPr>
            <a:lvl5pPr eaLnBrk="0" fontAlgn="base" hangingPunct="0">
              <a:spcBef>
                <a:spcPct val="0"/>
              </a:spcBef>
              <a:spcAft>
                <a:spcPct val="0"/>
              </a:spcAft>
              <a:tabLst>
                <a:tab pos="5394325" algn="r"/>
              </a:tabLst>
              <a:defRPr>
                <a:solidFill>
                  <a:schemeClr val="tx1"/>
                </a:solidFill>
                <a:latin typeface="Arial" panose="020B0604020202020204" pitchFamily="34" charset="0"/>
              </a:defRPr>
            </a:lvl5pPr>
            <a:lvl6pPr eaLnBrk="0" fontAlgn="base" hangingPunct="0">
              <a:spcBef>
                <a:spcPct val="0"/>
              </a:spcBef>
              <a:spcAft>
                <a:spcPct val="0"/>
              </a:spcAft>
              <a:tabLst>
                <a:tab pos="5394325" algn="r"/>
              </a:tabLst>
              <a:defRPr>
                <a:solidFill>
                  <a:schemeClr val="tx1"/>
                </a:solidFill>
                <a:latin typeface="Arial" panose="020B0604020202020204" pitchFamily="34" charset="0"/>
              </a:defRPr>
            </a:lvl6pPr>
            <a:lvl7pPr eaLnBrk="0" fontAlgn="base" hangingPunct="0">
              <a:spcBef>
                <a:spcPct val="0"/>
              </a:spcBef>
              <a:spcAft>
                <a:spcPct val="0"/>
              </a:spcAft>
              <a:tabLst>
                <a:tab pos="5394325" algn="r"/>
              </a:tabLst>
              <a:defRPr>
                <a:solidFill>
                  <a:schemeClr val="tx1"/>
                </a:solidFill>
                <a:latin typeface="Arial" panose="020B0604020202020204" pitchFamily="34" charset="0"/>
              </a:defRPr>
            </a:lvl7pPr>
            <a:lvl8pPr eaLnBrk="0" fontAlgn="base" hangingPunct="0">
              <a:spcBef>
                <a:spcPct val="0"/>
              </a:spcBef>
              <a:spcAft>
                <a:spcPct val="0"/>
              </a:spcAft>
              <a:tabLst>
                <a:tab pos="5394325" algn="r"/>
              </a:tabLst>
              <a:defRPr>
                <a:solidFill>
                  <a:schemeClr val="tx1"/>
                </a:solidFill>
                <a:latin typeface="Arial" panose="020B0604020202020204" pitchFamily="34" charset="0"/>
              </a:defRPr>
            </a:lvl8pPr>
            <a:lvl9pPr eaLnBrk="0" fontAlgn="base" hangingPunct="0">
              <a:spcBef>
                <a:spcPct val="0"/>
              </a:spcBef>
              <a:spcAft>
                <a:spcPct val="0"/>
              </a:spcAft>
              <a:tabLst>
                <a:tab pos="5394325" algn="r"/>
              </a:tabLst>
              <a:defRPr>
                <a:solidFill>
                  <a:schemeClr val="tx1"/>
                </a:solidFill>
                <a:latin typeface="Arial" panose="020B0604020202020204" pitchFamily="34" charset="0"/>
              </a:defRPr>
            </a:lvl9pPr>
          </a:lstStyle>
          <a:p>
            <a:r>
              <a:rPr lang="en-GB" sz="1800" dirty="0">
                <a:effectLst/>
                <a:ea typeface="Calibri" panose="020F0502020204030204" pitchFamily="34" charset="0"/>
                <a:cs typeface="Arial" panose="020B0604020202020204" pitchFamily="34" charset="0"/>
              </a:rPr>
              <a:t>MODULE 1 Summary of the I01 results of the study and its conclusions</a:t>
            </a:r>
          </a:p>
          <a:p>
            <a:r>
              <a:rPr lang="en-GB" sz="1800" dirty="0">
                <a:effectLst/>
                <a:ea typeface="Calibri" panose="020F0502020204030204" pitchFamily="34" charset="0"/>
                <a:cs typeface="Arial" panose="020B0604020202020204" pitchFamily="34" charset="0"/>
              </a:rPr>
              <a:t> </a:t>
            </a:r>
          </a:p>
          <a:p>
            <a:r>
              <a:rPr lang="en-GB" sz="1800" dirty="0">
                <a:effectLst/>
                <a:ea typeface="Calibri" panose="020F0502020204030204" pitchFamily="34" charset="0"/>
                <a:cs typeface="Arial" panose="020B0604020202020204" pitchFamily="34" charset="0"/>
              </a:rPr>
              <a:t>MODULE 2 The essentials for teaching in new realities emerging from crises	</a:t>
            </a:r>
          </a:p>
          <a:p>
            <a:r>
              <a:rPr lang="en-GB" sz="1800" dirty="0">
                <a:effectLst/>
                <a:ea typeface="Calibri" panose="020F0502020204030204" pitchFamily="34" charset="0"/>
                <a:cs typeface="Arial" panose="020B0604020202020204" pitchFamily="34" charset="0"/>
              </a:rPr>
              <a:t> </a:t>
            </a:r>
          </a:p>
          <a:p>
            <a:r>
              <a:rPr lang="en-GB" sz="1800" dirty="0">
                <a:effectLst/>
                <a:ea typeface="Calibri" panose="020F0502020204030204" pitchFamily="34" charset="0"/>
                <a:cs typeface="Arial" panose="020B0604020202020204" pitchFamily="34" charset="0"/>
              </a:rPr>
              <a:t>MODULE 3 Wellbeing and resilience at schools</a:t>
            </a:r>
          </a:p>
          <a:p>
            <a:r>
              <a:rPr lang="en-GB" sz="1800" dirty="0">
                <a:effectLst/>
                <a:ea typeface="Calibri" panose="020F0502020204030204" pitchFamily="34" charset="0"/>
                <a:cs typeface="Arial" panose="020B0604020202020204" pitchFamily="34" charset="0"/>
              </a:rPr>
              <a:t> </a:t>
            </a:r>
          </a:p>
          <a:p>
            <a:r>
              <a:rPr lang="en-GB" sz="1800" dirty="0">
                <a:effectLst/>
                <a:ea typeface="Calibri" panose="020F0502020204030204" pitchFamily="34" charset="0"/>
                <a:cs typeface="Arial" panose="020B0604020202020204" pitchFamily="34" charset="0"/>
              </a:rPr>
              <a:t>MODULE 4 Emotional Learning Interventions</a:t>
            </a:r>
          </a:p>
          <a:p>
            <a:r>
              <a:rPr lang="en-GB" sz="1800" dirty="0">
                <a:effectLst/>
                <a:ea typeface="Calibri" panose="020F0502020204030204" pitchFamily="34" charset="0"/>
                <a:cs typeface="Arial" panose="020B0604020202020204" pitchFamily="34" charset="0"/>
              </a:rPr>
              <a:t> </a:t>
            </a:r>
          </a:p>
          <a:p>
            <a:r>
              <a:rPr lang="en-GB" dirty="0">
                <a:ea typeface="Calibri" panose="020F0502020204030204" pitchFamily="34" charset="0"/>
                <a:cs typeface="Arial" panose="020B0604020202020204" pitchFamily="34" charset="0"/>
              </a:rPr>
              <a:t>5. </a:t>
            </a:r>
            <a:r>
              <a:rPr lang="en-GB" sz="1800" dirty="0">
                <a:effectLst/>
                <a:ea typeface="Calibri" panose="020F0502020204030204" pitchFamily="34" charset="0"/>
                <a:cs typeface="Arial" panose="020B0604020202020204" pitchFamily="34" charset="0"/>
              </a:rPr>
              <a:t>How we communicate in emotionally complicated situations?</a:t>
            </a:r>
          </a:p>
          <a:p>
            <a:r>
              <a:rPr lang="en-GB" sz="1800" dirty="0">
                <a:effectLst/>
                <a:ea typeface="Calibri" panose="020F0502020204030204" pitchFamily="34" charset="0"/>
                <a:cs typeface="Arial" panose="020B0604020202020204" pitchFamily="34" charset="0"/>
              </a:rPr>
              <a:t>	</a:t>
            </a:r>
          </a:p>
          <a:p>
            <a:r>
              <a:rPr lang="en-GB" sz="1800" dirty="0">
                <a:effectLst/>
                <a:ea typeface="Calibri" panose="020F0502020204030204" pitchFamily="34" charset="0"/>
                <a:cs typeface="Arial" panose="020B0604020202020204" pitchFamily="34" charset="0"/>
              </a:rPr>
              <a:t>6. The implementation of emotional learning interventions: the emotional education</a:t>
            </a:r>
          </a:p>
          <a:p>
            <a:pPr marL="0" marR="0" lvl="0" indent="0" algn="l" defTabSz="914400" rtl="0" eaLnBrk="0" fontAlgn="base" latinLnBrk="0" hangingPunct="0">
              <a:lnSpc>
                <a:spcPct val="100000"/>
              </a:lnSpc>
              <a:spcBef>
                <a:spcPct val="0"/>
              </a:spcBef>
              <a:spcAft>
                <a:spcPct val="0"/>
              </a:spcAft>
              <a:buClrTx/>
              <a:buSzTx/>
              <a:buFontTx/>
              <a:buNone/>
              <a:tabLst>
                <a:tab pos="5394325" algn="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 name="Title 7">
            <a:extLst>
              <a:ext uri="{FF2B5EF4-FFF2-40B4-BE49-F238E27FC236}">
                <a16:creationId xmlns:a16="http://schemas.microsoft.com/office/drawing/2014/main" id="{51B17642-0ED4-2192-59FE-0A7A05AB0146}"/>
              </a:ext>
            </a:extLst>
          </p:cNvPr>
          <p:cNvSpPr txBox="1">
            <a:spLocks/>
          </p:cNvSpPr>
          <p:nvPr/>
        </p:nvSpPr>
        <p:spPr>
          <a:xfrm>
            <a:off x="520505" y="326893"/>
            <a:ext cx="8975187" cy="5897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latin typeface="Arial" panose="020B0604020202020204" pitchFamily="34" charset="0"/>
                <a:ea typeface="Calibri" panose="020F0502020204030204" pitchFamily="34" charset="0"/>
                <a:cs typeface="Times New Roman" panose="02020603050405020304" pitchFamily="18" charset="0"/>
              </a:rPr>
              <a:t>The structure of the Well-Be Teachers Guide</a:t>
            </a:r>
          </a:p>
        </p:txBody>
      </p:sp>
      <p:pic>
        <p:nvPicPr>
          <p:cNvPr id="5" name="Picture 4" descr="Text&#10;&#10;Description automatically generated">
            <a:extLst>
              <a:ext uri="{FF2B5EF4-FFF2-40B4-BE49-F238E27FC236}">
                <a16:creationId xmlns:a16="http://schemas.microsoft.com/office/drawing/2014/main" id="{27615BA1-4B5F-9F6E-F3A5-AF1853DF0138}"/>
              </a:ext>
            </a:extLst>
          </p:cNvPr>
          <p:cNvPicPr>
            <a:picLocks noChangeAspect="1"/>
          </p:cNvPicPr>
          <p:nvPr/>
        </p:nvPicPr>
        <p:blipFill>
          <a:blip r:embed="rId2"/>
          <a:stretch>
            <a:fillRect/>
          </a:stretch>
        </p:blipFill>
        <p:spPr>
          <a:xfrm>
            <a:off x="8506448" y="5772411"/>
            <a:ext cx="3045746" cy="664270"/>
          </a:xfrm>
          <a:prstGeom prst="rect">
            <a:avLst/>
          </a:prstGeom>
        </p:spPr>
      </p:pic>
    </p:spTree>
    <p:extLst>
      <p:ext uri="{BB962C8B-B14F-4D97-AF65-F5344CB8AC3E}">
        <p14:creationId xmlns:p14="http://schemas.microsoft.com/office/powerpoint/2010/main" val="591006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0D910-4020-221C-17BE-24043F38425C}"/>
              </a:ext>
            </a:extLst>
          </p:cNvPr>
          <p:cNvSpPr txBox="1"/>
          <p:nvPr/>
        </p:nvSpPr>
        <p:spPr>
          <a:xfrm>
            <a:off x="515815" y="508000"/>
            <a:ext cx="8599021" cy="400110"/>
          </a:xfrm>
          <a:prstGeom prst="rect">
            <a:avLst/>
          </a:prstGeom>
          <a:noFill/>
        </p:spPr>
        <p:txBody>
          <a:bodyPr wrap="none" rtlCol="0">
            <a:spAutoFit/>
          </a:bodyPr>
          <a:lstStyle/>
          <a:p>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Module 2 The essentials for teaching in new realities emerging from crises</a:t>
            </a:r>
          </a:p>
        </p:txBody>
      </p:sp>
      <p:sp>
        <p:nvSpPr>
          <p:cNvPr id="3" name="TextBox 2">
            <a:extLst>
              <a:ext uri="{FF2B5EF4-FFF2-40B4-BE49-F238E27FC236}">
                <a16:creationId xmlns:a16="http://schemas.microsoft.com/office/drawing/2014/main" id="{9A903878-E4E3-809B-BB67-B27AD5C23E5A}"/>
              </a:ext>
            </a:extLst>
          </p:cNvPr>
          <p:cNvSpPr txBox="1"/>
          <p:nvPr/>
        </p:nvSpPr>
        <p:spPr>
          <a:xfrm>
            <a:off x="672563" y="1587793"/>
            <a:ext cx="11303000" cy="4616648"/>
          </a:xfrm>
          <a:prstGeom prst="rect">
            <a:avLst/>
          </a:prstGeom>
          <a:noFill/>
        </p:spPr>
        <p:txBody>
          <a:bodyPr wrap="square" rtlCol="0">
            <a:spAutoFit/>
          </a:bodyPr>
          <a:lstStyle/>
          <a:p>
            <a:r>
              <a:rPr lang="en-GB" sz="1600" b="1" i="1" dirty="0">
                <a:effectLst/>
                <a:latin typeface="Arial" panose="020B0604020202020204" pitchFamily="34" charset="0"/>
                <a:ea typeface="Calibri" panose="020F0502020204030204" pitchFamily="34" charset="0"/>
                <a:cs typeface="Arial" panose="020B0604020202020204" pitchFamily="34" charset="0"/>
              </a:rPr>
              <a:t>“From the students’ perspective, it is best to do something. Students often complained when the school did not mention the crisis at all, and they expressed gratitude when the school acknowledged that something awful had occurred”  </a:t>
            </a:r>
            <a:r>
              <a:rPr lang="en-GB" sz="1600" b="1" dirty="0">
                <a:effectLst/>
                <a:latin typeface="Arial" panose="020B0604020202020204" pitchFamily="34" charset="0"/>
                <a:ea typeface="Calibri" panose="020F0502020204030204" pitchFamily="34" charset="0"/>
                <a:cs typeface="Arial" panose="020B0604020202020204" pitchFamily="34" charset="0"/>
              </a:rPr>
              <a:t>Therese A. Huston and Michelle DiPietro (2007) </a:t>
            </a:r>
          </a:p>
          <a:p>
            <a:endParaRPr lang="en-GB" sz="1600" dirty="0">
              <a:latin typeface="Arial" panose="020B060402020202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importance of emotional proximity in a teacher’s teaching:</a:t>
            </a: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Taking a moment of silence</a:t>
            </a:r>
          </a:p>
          <a:p>
            <a:pPr marL="285750" indent="-285750">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Pay attention to cognitive load</a:t>
            </a:r>
          </a:p>
          <a:p>
            <a:pPr marL="285750" indent="-285750">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Assigning relevant activities or materials</a:t>
            </a:r>
          </a:p>
          <a:p>
            <a:pPr marL="285750" indent="-285750">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Facilitating a discussion</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Consider how much time the conversation might take</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Acknowledge both verbal and nonverbal communication</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Prepare the class for debating</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Let students set the ground rules</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Encourage students to be empathetic listeners: </a:t>
            </a:r>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Allow freedom of participation</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Balance the power in the classroom as much as possible</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Provide a predictable forum</a:t>
            </a:r>
          </a:p>
        </p:txBody>
      </p:sp>
      <p:pic>
        <p:nvPicPr>
          <p:cNvPr id="4" name="Picture 3" descr="Text&#10;&#10;Description automatically generated">
            <a:extLst>
              <a:ext uri="{FF2B5EF4-FFF2-40B4-BE49-F238E27FC236}">
                <a16:creationId xmlns:a16="http://schemas.microsoft.com/office/drawing/2014/main" id="{514EF442-9772-5719-5B02-D9877594F7BB}"/>
              </a:ext>
            </a:extLst>
          </p:cNvPr>
          <p:cNvPicPr>
            <a:picLocks noChangeAspect="1"/>
          </p:cNvPicPr>
          <p:nvPr/>
        </p:nvPicPr>
        <p:blipFill>
          <a:blip r:embed="rId2"/>
          <a:stretch>
            <a:fillRect/>
          </a:stretch>
        </p:blipFill>
        <p:spPr>
          <a:xfrm>
            <a:off x="8473691" y="5685730"/>
            <a:ext cx="3045746" cy="664270"/>
          </a:xfrm>
          <a:prstGeom prst="rect">
            <a:avLst/>
          </a:prstGeom>
        </p:spPr>
      </p:pic>
    </p:spTree>
    <p:extLst>
      <p:ext uri="{BB962C8B-B14F-4D97-AF65-F5344CB8AC3E}">
        <p14:creationId xmlns:p14="http://schemas.microsoft.com/office/powerpoint/2010/main" val="152992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A1FD6-5D33-0CE6-2CC6-C1525C09CBBD}"/>
              </a:ext>
            </a:extLst>
          </p:cNvPr>
          <p:cNvSpPr txBox="1"/>
          <p:nvPr/>
        </p:nvSpPr>
        <p:spPr>
          <a:xfrm>
            <a:off x="742982" y="1682049"/>
            <a:ext cx="9163018" cy="4855277"/>
          </a:xfrm>
          <a:prstGeom prst="rect">
            <a:avLst/>
          </a:prstGeom>
        </p:spPr>
        <p:txBody>
          <a:bodyPr rtlCol="0">
            <a:normAutofit fontScale="92500" lnSpcReduction="10000"/>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U</a:t>
            </a:r>
            <a:r>
              <a:rPr lang="en-GB" sz="1800" dirty="0">
                <a:effectLst/>
                <a:latin typeface="Arial" panose="020B0604020202020204" pitchFamily="34" charset="0"/>
                <a:ea typeface="Calibri" panose="020F0502020204030204" pitchFamily="34" charset="0"/>
                <a:cs typeface="Arial" panose="020B0604020202020204" pitchFamily="34" charset="0"/>
              </a:rPr>
              <a:t>nderstanding The Creative Brain</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Supporting students after COVID-19 crisis: questions arising from the pandemic</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Positive Mental Health Indicator Framework: the Relationship Between Learning and Wellbeing</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The Learning-Ready Brain</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Rebuilding the “Learning Brain”</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Unhealthy Brains: Why Wellbeing Matters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The Power of Powerlessness: The Impact of Adversity and Stress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Promoting emotional health, wellbeing and resilience: Solutions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How can schools promote wellbeing and resilience?</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Enhancing positive relationships: peer, teachers, schools and parents</a:t>
            </a:r>
          </a:p>
          <a:p>
            <a:pPr indent="-228600">
              <a:lnSpc>
                <a:spcPct val="90000"/>
              </a:lnSpc>
              <a:spcAft>
                <a:spcPts val="600"/>
              </a:spcAft>
              <a:buClr>
                <a:srgbClr val="6A1F75"/>
              </a:buClr>
            </a:pPr>
            <a:endParaRPr lang="en-US" sz="1900" dirty="0">
              <a:solidFill>
                <a:srgbClr val="1D252C"/>
              </a:solidFill>
              <a:effectLst/>
              <a:latin typeface="Arial" panose="020B0604020202020204" pitchFamily="34" charset="0"/>
              <a:cs typeface="Arial" panose="020B0604020202020204" pitchFamily="34" charset="0"/>
            </a:endParaRPr>
          </a:p>
          <a:p>
            <a:pPr indent="-228600">
              <a:lnSpc>
                <a:spcPct val="90000"/>
              </a:lnSpc>
              <a:spcAft>
                <a:spcPts val="600"/>
              </a:spcAft>
              <a:buClr>
                <a:srgbClr val="6A1F75"/>
              </a:buClr>
            </a:pPr>
            <a:endParaRPr lang="en-US" sz="1900" i="1" dirty="0">
              <a:solidFill>
                <a:srgbClr val="1D252C"/>
              </a:solidFill>
              <a:effectLst/>
              <a:latin typeface="Arial" panose="020B0604020202020204" pitchFamily="34" charset="0"/>
              <a:cs typeface="Arial" panose="020B0604020202020204" pitchFamily="34" charset="0"/>
            </a:endParaRPr>
          </a:p>
          <a:p>
            <a:pPr indent="-228600">
              <a:lnSpc>
                <a:spcPct val="90000"/>
              </a:lnSpc>
              <a:spcAft>
                <a:spcPts val="600"/>
              </a:spcAft>
              <a:buClr>
                <a:srgbClr val="6A1F75"/>
              </a:buClr>
            </a:pPr>
            <a:endParaRPr lang="en-US" sz="1900" dirty="0">
              <a:solidFill>
                <a:srgbClr val="1D252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B11DD-BF6C-29F0-A126-8E6AFA4738C4}"/>
              </a:ext>
            </a:extLst>
          </p:cNvPr>
          <p:cNvSpPr txBox="1"/>
          <p:nvPr/>
        </p:nvSpPr>
        <p:spPr>
          <a:xfrm>
            <a:off x="313602" y="320674"/>
            <a:ext cx="9163018" cy="59372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i="0" kern="1200" dirty="0">
                <a:solidFill>
                  <a:schemeClr val="bg1"/>
                </a:solidFill>
                <a:effectLst/>
                <a:latin typeface="Arial" panose="020B0604020202020204" pitchFamily="34" charset="0"/>
                <a:ea typeface="+mj-ea"/>
                <a:cs typeface="Arial" panose="020B0604020202020204" pitchFamily="34" charset="0"/>
              </a:rPr>
              <a:t>Module 3: Wellbeing and resilience at schools </a:t>
            </a:r>
          </a:p>
        </p:txBody>
      </p:sp>
      <p:pic>
        <p:nvPicPr>
          <p:cNvPr id="5" name="Picture 4" descr="Text&#10;&#10;Description automatically generated">
            <a:extLst>
              <a:ext uri="{FF2B5EF4-FFF2-40B4-BE49-F238E27FC236}">
                <a16:creationId xmlns:a16="http://schemas.microsoft.com/office/drawing/2014/main" id="{41DE0997-509A-CA45-0E4D-A9D0396D6E60}"/>
              </a:ext>
            </a:extLst>
          </p:cNvPr>
          <p:cNvPicPr>
            <a:picLocks noChangeAspect="1"/>
          </p:cNvPicPr>
          <p:nvPr/>
        </p:nvPicPr>
        <p:blipFill>
          <a:blip r:embed="rId2"/>
          <a:stretch>
            <a:fillRect/>
          </a:stretch>
        </p:blipFill>
        <p:spPr>
          <a:xfrm>
            <a:off x="8187267" y="5609246"/>
            <a:ext cx="3045746" cy="664270"/>
          </a:xfrm>
          <a:prstGeom prst="rect">
            <a:avLst/>
          </a:prstGeom>
        </p:spPr>
      </p:pic>
    </p:spTree>
    <p:extLst>
      <p:ext uri="{BB962C8B-B14F-4D97-AF65-F5344CB8AC3E}">
        <p14:creationId xmlns:p14="http://schemas.microsoft.com/office/powerpoint/2010/main" val="867208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11DB7-3D91-0F4C-E933-85BF6A1D5F57}"/>
              </a:ext>
            </a:extLst>
          </p:cNvPr>
          <p:cNvSpPr txBox="1"/>
          <p:nvPr/>
        </p:nvSpPr>
        <p:spPr>
          <a:xfrm>
            <a:off x="337625" y="320674"/>
            <a:ext cx="8834729" cy="59372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i="0" kern="1200" dirty="0">
                <a:solidFill>
                  <a:schemeClr val="bg1"/>
                </a:solidFill>
                <a:effectLst/>
                <a:latin typeface="Arial" panose="020B0604020202020204" pitchFamily="34" charset="0"/>
                <a:ea typeface="+mj-ea"/>
                <a:cs typeface="Arial" panose="020B0604020202020204" pitchFamily="34" charset="0"/>
              </a:rPr>
              <a:t>Module </a:t>
            </a:r>
            <a:r>
              <a:rPr lang="en-US" sz="3200" dirty="0">
                <a:solidFill>
                  <a:schemeClr val="bg1"/>
                </a:solidFill>
                <a:latin typeface="Arial" panose="020B0604020202020204" pitchFamily="34" charset="0"/>
                <a:ea typeface="+mj-ea"/>
                <a:cs typeface="Arial" panose="020B0604020202020204" pitchFamily="34" charset="0"/>
              </a:rPr>
              <a:t>4: </a:t>
            </a:r>
            <a:r>
              <a:rPr lang="en-GB"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Emotional Learning Interventions</a:t>
            </a:r>
            <a:r>
              <a:rPr lang="en-GB" sz="3200" dirty="0">
                <a:solidFill>
                  <a:schemeClr val="bg1"/>
                </a:solidFill>
                <a:effectLst/>
                <a:latin typeface="Arial" panose="020B0604020202020204" pitchFamily="34" charset="0"/>
                <a:cs typeface="Arial" panose="020B0604020202020204" pitchFamily="34" charset="0"/>
              </a:rPr>
              <a:t> </a:t>
            </a:r>
            <a:endParaRPr lang="en-US" sz="3200" i="0" kern="1200" dirty="0">
              <a:solidFill>
                <a:schemeClr val="bg1"/>
              </a:solidFill>
              <a:effectLst/>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521AF841-6F19-CD34-DA1A-9A6ECA4FF762}"/>
              </a:ext>
            </a:extLst>
          </p:cNvPr>
          <p:cNvSpPr txBox="1"/>
          <p:nvPr/>
        </p:nvSpPr>
        <p:spPr>
          <a:xfrm>
            <a:off x="978709" y="1639780"/>
            <a:ext cx="10346516" cy="4939814"/>
          </a:xfrm>
          <a:prstGeom prst="rect">
            <a:avLst/>
          </a:prstGeom>
          <a:noFill/>
        </p:spPr>
        <p:txBody>
          <a:bodyPr wrap="square" rtlCol="0">
            <a:spAutoFit/>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By listening to and sharing stories students can gain better insight into those around them and themselves. Telling a story allows a person to reflect on their thoughts and express them with an emotion attached. Children become successful in communicating their emotions and become aware of the emotions of others is through storytelling. Storytelling assists the child in gaining language that helps children understand their emotions (Peterson &amp;Biggs 2001; Tayler 2015; </a:t>
            </a:r>
            <a:r>
              <a:rPr lang="en-GB" sz="1800" b="1" dirty="0" err="1">
                <a:effectLst/>
                <a:latin typeface="Arial" panose="020B0604020202020204" pitchFamily="34" charset="0"/>
                <a:ea typeface="Calibri" panose="020F0502020204030204" pitchFamily="34" charset="0"/>
                <a:cs typeface="Arial" panose="020B0604020202020204" pitchFamily="34" charset="0"/>
              </a:rPr>
              <a:t>Whorrall</a:t>
            </a:r>
            <a:r>
              <a:rPr lang="en-GB" sz="1800" b="1" dirty="0">
                <a:effectLst/>
                <a:latin typeface="Arial" panose="020B0604020202020204" pitchFamily="34" charset="0"/>
                <a:ea typeface="Calibri" panose="020F0502020204030204" pitchFamily="34" charset="0"/>
                <a:cs typeface="Arial" panose="020B0604020202020204" pitchFamily="34" charset="0"/>
              </a:rPr>
              <a:t> &amp; </a:t>
            </a:r>
            <a:r>
              <a:rPr lang="en-GB" sz="1800" b="1" dirty="0" err="1">
                <a:effectLst/>
                <a:latin typeface="Arial" panose="020B0604020202020204" pitchFamily="34" charset="0"/>
                <a:ea typeface="Calibri" panose="020F0502020204030204" pitchFamily="34" charset="0"/>
                <a:cs typeface="Arial" panose="020B0604020202020204" pitchFamily="34" charset="0"/>
              </a:rPr>
              <a:t>Cabell</a:t>
            </a:r>
            <a:r>
              <a:rPr lang="en-GB" sz="1800" b="1" dirty="0">
                <a:effectLst/>
                <a:latin typeface="Arial" panose="020B0604020202020204" pitchFamily="34" charset="0"/>
                <a:ea typeface="Calibri" panose="020F0502020204030204" pitchFamily="34" charset="0"/>
                <a:cs typeface="Arial" panose="020B0604020202020204" pitchFamily="34" charset="0"/>
              </a:rPr>
              <a:t> 2016).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Introduction	</a:t>
            </a:r>
          </a:p>
          <a:p>
            <a:r>
              <a:rPr lang="en-GB" sz="1800" dirty="0">
                <a:effectLst/>
                <a:latin typeface="Arial" panose="020B0604020202020204" pitchFamily="34" charset="0"/>
                <a:ea typeface="Calibri" panose="020F0502020204030204" pitchFamily="34" charset="0"/>
                <a:cs typeface="Arial" panose="020B0604020202020204" pitchFamily="34" charset="0"/>
              </a:rPr>
              <a:t>Acceptance and Understanding of Student Mental Health Need	</a:t>
            </a:r>
          </a:p>
          <a:p>
            <a:r>
              <a:rPr lang="en-GB" sz="1800" dirty="0">
                <a:effectLst/>
                <a:latin typeface="Arial" panose="020B0604020202020204" pitchFamily="34" charset="0"/>
                <a:ea typeface="Calibri" panose="020F0502020204030204" pitchFamily="34" charset="0"/>
                <a:cs typeface="Arial" panose="020B0604020202020204" pitchFamily="34" charset="0"/>
              </a:rPr>
              <a:t>Emotional Safety	</a:t>
            </a:r>
          </a:p>
          <a:p>
            <a:r>
              <a:rPr lang="en-GB" sz="1800" dirty="0">
                <a:effectLst/>
                <a:latin typeface="Arial" panose="020B0604020202020204" pitchFamily="34" charset="0"/>
                <a:ea typeface="Calibri" panose="020F0502020204030204" pitchFamily="34" charset="0"/>
                <a:cs typeface="Arial" panose="020B0604020202020204" pitchFamily="34" charset="0"/>
              </a:rPr>
              <a:t>Dealing with panic/crisis attacks while in school	</a:t>
            </a:r>
          </a:p>
          <a:p>
            <a:pPr marL="285750" indent="-285750">
              <a:buFont typeface="Arial" panose="020B0604020202020204" pitchFamily="34" charset="0"/>
              <a:buChar char="•"/>
            </a:pPr>
            <a:r>
              <a:rPr lang="en-GB"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Active and Empathetic Listening</a:t>
            </a:r>
          </a:p>
          <a:p>
            <a:pPr marL="285750" indent="-285750">
              <a:buFont typeface="Arial" panose="020B0604020202020204" pitchFamily="34" charset="0"/>
              <a:buChar char="•"/>
            </a:pPr>
            <a:r>
              <a:rPr lang="en-GB"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Contain and calm </a:t>
            </a:r>
          </a:p>
          <a:p>
            <a:pPr marL="285750" indent="-285750">
              <a:buFont typeface="Arial" panose="020B0604020202020204" pitchFamily="34" charset="0"/>
              <a:buChar char="•"/>
            </a:pPr>
            <a:r>
              <a:rPr lang="en-GB"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Express emotions </a:t>
            </a:r>
          </a:p>
          <a:p>
            <a:pPr marL="285750" indent="-285750">
              <a:buFont typeface="Arial" panose="020B0604020202020204" pitchFamily="34" charset="0"/>
              <a:buChar char="•"/>
            </a:pPr>
            <a:r>
              <a:rPr lang="en-GB"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Validate and accompany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Text&#10;&#10;Description automatically generated">
            <a:extLst>
              <a:ext uri="{FF2B5EF4-FFF2-40B4-BE49-F238E27FC236}">
                <a16:creationId xmlns:a16="http://schemas.microsoft.com/office/drawing/2014/main" id="{CA292E60-C745-1591-F77B-FD663ED102C2}"/>
              </a:ext>
            </a:extLst>
          </p:cNvPr>
          <p:cNvPicPr>
            <a:picLocks noChangeAspect="1"/>
          </p:cNvPicPr>
          <p:nvPr/>
        </p:nvPicPr>
        <p:blipFill>
          <a:blip r:embed="rId2"/>
          <a:stretch>
            <a:fillRect/>
          </a:stretch>
        </p:blipFill>
        <p:spPr>
          <a:xfrm>
            <a:off x="8167545" y="5666396"/>
            <a:ext cx="3045746" cy="664270"/>
          </a:xfrm>
          <a:prstGeom prst="rect">
            <a:avLst/>
          </a:prstGeom>
        </p:spPr>
      </p:pic>
    </p:spTree>
    <p:extLst>
      <p:ext uri="{BB962C8B-B14F-4D97-AF65-F5344CB8AC3E}">
        <p14:creationId xmlns:p14="http://schemas.microsoft.com/office/powerpoint/2010/main" val="3392582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9CB94AAA-6535-B94B-BC0B-47265151B7E8}"/>
              </a:ext>
            </a:extLst>
          </p:cNvPr>
          <p:cNvPicPr>
            <a:picLocks noChangeAspect="1"/>
          </p:cNvPicPr>
          <p:nvPr/>
        </p:nvPicPr>
        <p:blipFill>
          <a:blip r:embed="rId3"/>
          <a:stretch>
            <a:fillRect/>
          </a:stretch>
        </p:blipFill>
        <p:spPr>
          <a:xfrm>
            <a:off x="944964" y="1458483"/>
            <a:ext cx="8003093" cy="4967437"/>
          </a:xfrm>
          <a:prstGeom prst="rect">
            <a:avLst/>
          </a:prstGeom>
        </p:spPr>
      </p:pic>
      <p:sp>
        <p:nvSpPr>
          <p:cNvPr id="5" name="Title 4">
            <a:extLst>
              <a:ext uri="{FF2B5EF4-FFF2-40B4-BE49-F238E27FC236}">
                <a16:creationId xmlns:a16="http://schemas.microsoft.com/office/drawing/2014/main" id="{0B13FE06-C300-4DD8-8476-54021379A044}"/>
              </a:ext>
            </a:extLst>
          </p:cNvPr>
          <p:cNvSpPr>
            <a:spLocks noGrp="1"/>
          </p:cNvSpPr>
          <p:nvPr>
            <p:ph type="title"/>
          </p:nvPr>
        </p:nvSpPr>
        <p:spPr/>
        <p:txBody>
          <a:bodyPr>
            <a:noAutofit/>
          </a:bodyPr>
          <a:lstStyle/>
          <a:p>
            <a:br>
              <a:rPr lang="en-US" sz="2400" b="1" dirty="0">
                <a:solidFill>
                  <a:srgbClr val="50E3C2"/>
                </a:solidFill>
                <a:latin typeface="Verdana" panose="020B0604030504040204" pitchFamily="34" charset="0"/>
              </a:rPr>
            </a:br>
            <a:endParaRPr lang="en-GB" sz="2400" b="1" dirty="0">
              <a:solidFill>
                <a:srgbClr val="50E3C2"/>
              </a:solidFill>
              <a:latin typeface="Verdana" panose="020B0604030504040204" pitchFamily="34" charset="0"/>
            </a:endParaRPr>
          </a:p>
        </p:txBody>
      </p:sp>
      <p:sp>
        <p:nvSpPr>
          <p:cNvPr id="8" name="Title 7">
            <a:extLst>
              <a:ext uri="{FF2B5EF4-FFF2-40B4-BE49-F238E27FC236}">
                <a16:creationId xmlns:a16="http://schemas.microsoft.com/office/drawing/2014/main" id="{396C70E6-11AA-456F-A753-FDEF4AC0D3E7}"/>
              </a:ext>
            </a:extLst>
          </p:cNvPr>
          <p:cNvSpPr txBox="1">
            <a:spLocks/>
          </p:cNvSpPr>
          <p:nvPr/>
        </p:nvSpPr>
        <p:spPr>
          <a:xfrm>
            <a:off x="787791" y="326893"/>
            <a:ext cx="8278444" cy="5897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latin typeface="Arial" panose="020B0604020202020204" pitchFamily="34" charset="0"/>
                <a:ea typeface="Calibri" panose="020F0502020204030204" pitchFamily="34" charset="0"/>
                <a:cs typeface="Times New Roman" panose="02020603050405020304" pitchFamily="18" charset="0"/>
              </a:rPr>
              <a:t>Good Practices: Mental Health in Action</a:t>
            </a:r>
          </a:p>
        </p:txBody>
      </p:sp>
      <p:sp>
        <p:nvSpPr>
          <p:cNvPr id="2" name="Rectangle 1">
            <a:extLst>
              <a:ext uri="{FF2B5EF4-FFF2-40B4-BE49-F238E27FC236}">
                <a16:creationId xmlns:a16="http://schemas.microsoft.com/office/drawing/2014/main" id="{B2CE29D7-0EB5-ED41-AD32-CEAD296682C3}"/>
              </a:ext>
            </a:extLst>
          </p:cNvPr>
          <p:cNvSpPr/>
          <p:nvPr/>
        </p:nvSpPr>
        <p:spPr>
          <a:xfrm>
            <a:off x="2195674" y="2823281"/>
            <a:ext cx="7402286" cy="2828723"/>
          </a:xfrm>
          <a:prstGeom prst="rect">
            <a:avLst/>
          </a:prstGeom>
        </p:spPr>
        <p:txBody>
          <a:bodyPr wrap="square">
            <a:spAutoFit/>
          </a:bodyPr>
          <a:lstStyle/>
          <a:p>
            <a:r>
              <a:rPr lang="en-GB" sz="2400" dirty="0">
                <a:latin typeface="Arial" panose="020B0604020202020204" pitchFamily="34" charset="0"/>
                <a:ea typeface="Calibri" panose="020F0502020204030204" pitchFamily="34" charset="0"/>
                <a:cs typeface="Arial" panose="020B0604020202020204" pitchFamily="34" charset="0"/>
              </a:rPr>
              <a:t> </a:t>
            </a:r>
          </a:p>
          <a:p>
            <a:endParaRPr lang="en-GB" sz="24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3200" kern="1400" spc="-50" dirty="0">
                <a:effectLst/>
                <a:latin typeface="Arial" panose="020B0604020202020204" pitchFamily="34" charset="0"/>
                <a:ea typeface="Times New Roman" panose="02020603050405020304" pitchFamily="18" charset="0"/>
                <a:cs typeface="Arial" panose="020B0604020202020204" pitchFamily="34" charset="0"/>
              </a:rPr>
              <a:t>GOOD PRACTICES: </a:t>
            </a:r>
            <a:endParaRPr lang="en-GB" sz="3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3200" kern="1400" spc="-50" dirty="0">
                <a:effectLst/>
                <a:latin typeface="Arial" panose="020B0604020202020204" pitchFamily="34" charset="0"/>
                <a:ea typeface="Times New Roman" panose="02020603050405020304" pitchFamily="18" charset="0"/>
                <a:cs typeface="Arial" panose="020B0604020202020204" pitchFamily="34" charset="0"/>
              </a:rPr>
              <a:t>Mental health in action</a:t>
            </a:r>
            <a:endParaRPr lang="en-GB" sz="3200" dirty="0">
              <a:effectLst/>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6181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0F90D3-A1BB-C75C-0A18-A6FFD6F74AB9}"/>
              </a:ext>
            </a:extLst>
          </p:cNvPr>
          <p:cNvSpPr txBox="1"/>
          <p:nvPr/>
        </p:nvSpPr>
        <p:spPr>
          <a:xfrm>
            <a:off x="0" y="313220"/>
            <a:ext cx="4618182" cy="592213"/>
          </a:xfrm>
          <a:prstGeom prst="rect">
            <a:avLst/>
          </a:prstGeom>
          <a:noFill/>
        </p:spPr>
        <p:txBody>
          <a:bodyPr wrap="square" rtlCol="0">
            <a:spAutoFit/>
          </a:bodyPr>
          <a:lstStyle/>
          <a:p>
            <a:pPr algn="ctr">
              <a:lnSpc>
                <a:spcPct val="107000"/>
              </a:lnSpc>
              <a:spcAft>
                <a:spcPts val="800"/>
              </a:spcAft>
            </a:pPr>
            <a:r>
              <a:rPr lang="en-US" sz="3200" kern="1400" spc="-5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Good Practices: UK</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2C39CFC-C1D3-D070-2781-202E21183721}"/>
              </a:ext>
            </a:extLst>
          </p:cNvPr>
          <p:cNvSpPr txBox="1"/>
          <p:nvPr/>
        </p:nvSpPr>
        <p:spPr>
          <a:xfrm>
            <a:off x="771232" y="1811630"/>
            <a:ext cx="9383151" cy="3970318"/>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1-	SAMUEL RHODES PRIMARY SCHOOL: Special needs school for students with moderate learning difficulties aged 5 -11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2-	Bounce Forward: an 18-lesson curriculum that is aimed at 11-13 year olds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3-	</a:t>
            </a:r>
            <a:r>
              <a:rPr lang="en-GB" sz="1800" dirty="0" err="1">
                <a:effectLst/>
                <a:latin typeface="Arial" panose="020B0604020202020204" pitchFamily="34" charset="0"/>
                <a:ea typeface="Calibri" panose="020F0502020204030204" pitchFamily="34" charset="0"/>
                <a:cs typeface="Arial" panose="020B0604020202020204" pitchFamily="34" charset="0"/>
              </a:rPr>
              <a:t>Framwellgate</a:t>
            </a:r>
            <a:r>
              <a:rPr lang="en-GB" sz="1800" dirty="0">
                <a:effectLst/>
                <a:latin typeface="Arial" panose="020B0604020202020204" pitchFamily="34" charset="0"/>
                <a:ea typeface="Calibri" panose="020F0502020204030204" pitchFamily="34" charset="0"/>
                <a:cs typeface="Arial" panose="020B0604020202020204" pitchFamily="34" charset="0"/>
              </a:rPr>
              <a:t> School Durham	: Whole School Approach to Promoting Emotional Wellbeing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4-	Public Health England: Offers curriculum-linked, PSHE Association-accredited resources and inspiration for teachers, from our Change4Life resources on nutrition and physical activity for primary teachers to our Every Mind Matters mental health and wellbeing resources and lesson plans for secondary and Year 6 teachers.</a:t>
            </a:r>
          </a:p>
          <a:p>
            <a:r>
              <a:rPr lang="en-US" dirty="0"/>
              <a:t>	</a:t>
            </a:r>
          </a:p>
          <a:p>
            <a:endParaRPr lang="en-US" dirty="0"/>
          </a:p>
        </p:txBody>
      </p:sp>
      <p:pic>
        <p:nvPicPr>
          <p:cNvPr id="4" name="Picture 3" descr="Text&#10;&#10;Description automatically generated">
            <a:extLst>
              <a:ext uri="{FF2B5EF4-FFF2-40B4-BE49-F238E27FC236}">
                <a16:creationId xmlns:a16="http://schemas.microsoft.com/office/drawing/2014/main" id="{3C56F744-BD8F-C5CF-76A7-F04C48B7D23B}"/>
              </a:ext>
            </a:extLst>
          </p:cNvPr>
          <p:cNvPicPr>
            <a:picLocks noChangeAspect="1"/>
          </p:cNvPicPr>
          <p:nvPr/>
        </p:nvPicPr>
        <p:blipFill>
          <a:blip r:embed="rId2"/>
          <a:stretch>
            <a:fillRect/>
          </a:stretch>
        </p:blipFill>
        <p:spPr>
          <a:xfrm>
            <a:off x="8375022" y="5618771"/>
            <a:ext cx="3045746" cy="664270"/>
          </a:xfrm>
          <a:prstGeom prst="rect">
            <a:avLst/>
          </a:prstGeom>
        </p:spPr>
      </p:pic>
    </p:spTree>
    <p:extLst>
      <p:ext uri="{BB962C8B-B14F-4D97-AF65-F5344CB8AC3E}">
        <p14:creationId xmlns:p14="http://schemas.microsoft.com/office/powerpoint/2010/main" val="4195344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403E3-C520-C9AC-34C8-9DBCDB08C12A}"/>
              </a:ext>
            </a:extLst>
          </p:cNvPr>
          <p:cNvSpPr txBox="1"/>
          <p:nvPr/>
        </p:nvSpPr>
        <p:spPr>
          <a:xfrm>
            <a:off x="1139484" y="1533379"/>
            <a:ext cx="9134292" cy="563231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National Management School (Bulgaria)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Foundation “ Association Animus”	</a:t>
            </a:r>
          </a:p>
          <a:p>
            <a:r>
              <a:rPr lang="en-US" dirty="0">
                <a:latin typeface="Arial" panose="020B0604020202020204" pitchFamily="34" charset="0"/>
                <a:cs typeface="Arial" panose="020B0604020202020204" pitchFamily="34" charset="0"/>
              </a:rPr>
              <a:t>2-	137th School, Sofia, Bulgaria	</a:t>
            </a:r>
          </a:p>
          <a:p>
            <a:r>
              <a:rPr lang="en-US" dirty="0">
                <a:latin typeface="Arial" panose="020B0604020202020204" pitchFamily="34" charset="0"/>
                <a:cs typeface="Arial" panose="020B0604020202020204" pitchFamily="34" charset="0"/>
              </a:rPr>
              <a:t>3-	Gordon Group Bulgaria	</a:t>
            </a:r>
          </a:p>
          <a:p>
            <a:r>
              <a:rPr lang="en-US" dirty="0">
                <a:latin typeface="Arial" panose="020B0604020202020204" pitchFamily="34" charset="0"/>
                <a:cs typeface="Arial" panose="020B0604020202020204" pitchFamily="34" charset="0"/>
              </a:rPr>
              <a:t>4-	National High School in Finance and Business (NHSFB) in Sofia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M&amp;M </a:t>
            </a:r>
            <a:r>
              <a:rPr lang="en-US" dirty="0" err="1">
                <a:latin typeface="Arial" panose="020B0604020202020204" pitchFamily="34" charset="0"/>
                <a:cs typeface="Arial" panose="020B0604020202020204" pitchFamily="34" charset="0"/>
              </a:rPr>
              <a:t>Profuture</a:t>
            </a:r>
            <a:r>
              <a:rPr lang="en-US" dirty="0">
                <a:latin typeface="Arial" panose="020B0604020202020204" pitchFamily="34" charset="0"/>
                <a:cs typeface="Arial" panose="020B0604020202020204" pitchFamily="34" charset="0"/>
              </a:rPr>
              <a:t> Training, S.L. (Spain)</a:t>
            </a:r>
          </a:p>
          <a:p>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Fundació</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Caxa</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	Junior Report and </a:t>
            </a:r>
            <a:r>
              <a:rPr lang="en-US" dirty="0" err="1">
                <a:latin typeface="Arial" panose="020B0604020202020204" pitchFamily="34" charset="0"/>
                <a:cs typeface="Arial" panose="020B0604020202020204" pitchFamily="34" charset="0"/>
              </a:rPr>
              <a:t>Ita</a:t>
            </a:r>
            <a:r>
              <a:rPr lang="en-US" dirty="0">
                <a:latin typeface="Arial" panose="020B0604020202020204" pitchFamily="34" charset="0"/>
                <a:cs typeface="Arial" panose="020B0604020202020204" pitchFamily="34" charset="0"/>
              </a:rPr>
              <a:t> Health Mental	</a:t>
            </a:r>
          </a:p>
          <a:p>
            <a:r>
              <a:rPr lang="en-US" dirty="0">
                <a:latin typeface="Arial" panose="020B0604020202020204" pitchFamily="34" charset="0"/>
                <a:cs typeface="Arial" panose="020B0604020202020204" pitchFamily="34" charset="0"/>
              </a:rPr>
              <a:t>3.	</a:t>
            </a:r>
            <a:r>
              <a:rPr lang="en-US" dirty="0" err="1">
                <a:latin typeface="Arial" panose="020B0604020202020204" pitchFamily="34" charset="0"/>
                <a:cs typeface="Arial" panose="020B0604020202020204" pitchFamily="34" charset="0"/>
              </a:rPr>
              <a:t>MenteScopia</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4.	</a:t>
            </a:r>
            <a:r>
              <a:rPr lang="en-US" dirty="0" err="1">
                <a:latin typeface="Arial" panose="020B0604020202020204" pitchFamily="34" charset="0"/>
                <a:cs typeface="Arial" panose="020B0604020202020204" pitchFamily="34" charset="0"/>
              </a:rPr>
              <a:t>Espai</a:t>
            </a:r>
            <a:r>
              <a:rPr lang="en-US" dirty="0">
                <a:latin typeface="Arial" panose="020B0604020202020204" pitchFamily="34" charset="0"/>
                <a:cs typeface="Arial" panose="020B0604020202020204" pitchFamily="34" charset="0"/>
              </a:rPr>
              <a:t> Jove	</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Fo-Ri.Um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Società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Cooperativa</a:t>
            </a:r>
            <a:r>
              <a:rPr lang="en-US" dirty="0">
                <a:latin typeface="Arial" panose="020B0604020202020204" pitchFamily="34" charset="0"/>
                <a:cs typeface="Arial" panose="020B0604020202020204" pitchFamily="34" charset="0"/>
              </a:rPr>
              <a:t> (Italy)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Sharing Radio Sonora	</a:t>
            </a:r>
          </a:p>
          <a:p>
            <a:r>
              <a:rPr lang="en-US" dirty="0">
                <a:latin typeface="Arial" panose="020B0604020202020204" pitchFamily="34" charset="0"/>
                <a:cs typeface="Arial" panose="020B0604020202020204" pitchFamily="34" charset="0"/>
              </a:rPr>
              <a:t>2.	Sharing Radio Sonora	</a:t>
            </a:r>
          </a:p>
          <a:p>
            <a:r>
              <a:rPr lang="en-US" dirty="0">
                <a:latin typeface="Arial" panose="020B0604020202020204" pitchFamily="34" charset="0"/>
                <a:cs typeface="Arial" panose="020B0604020202020204" pitchFamily="34" charset="0"/>
              </a:rPr>
              <a:t>3.	PUNTO DI VISTA ONLINE (ONLINE POINT OF VIEW)</a:t>
            </a:r>
            <a:r>
              <a:rPr lang="en-US" dirty="0"/>
              <a:t>	</a:t>
            </a:r>
          </a:p>
          <a:p>
            <a:endParaRPr lang="en-US" dirty="0"/>
          </a:p>
          <a:p>
            <a:endParaRPr lang="en-US" dirty="0"/>
          </a:p>
        </p:txBody>
      </p:sp>
      <p:sp>
        <p:nvSpPr>
          <p:cNvPr id="6" name="TextBox 5">
            <a:extLst>
              <a:ext uri="{FF2B5EF4-FFF2-40B4-BE49-F238E27FC236}">
                <a16:creationId xmlns:a16="http://schemas.microsoft.com/office/drawing/2014/main" id="{4E38C4A3-7C68-E3B6-2D50-DB61D8F7234D}"/>
              </a:ext>
            </a:extLst>
          </p:cNvPr>
          <p:cNvSpPr txBox="1"/>
          <p:nvPr/>
        </p:nvSpPr>
        <p:spPr>
          <a:xfrm>
            <a:off x="300147" y="457787"/>
            <a:ext cx="9134291" cy="580993"/>
          </a:xfrm>
          <a:prstGeom prst="rect">
            <a:avLst/>
          </a:prstGeom>
          <a:noFill/>
        </p:spPr>
        <p:txBody>
          <a:bodyPr wrap="square" rtlCol="0">
            <a:spAutoFit/>
          </a:bodyPr>
          <a:lstStyle/>
          <a:p>
            <a:pPr>
              <a:lnSpc>
                <a:spcPct val="107000"/>
              </a:lnSpc>
              <a:spcAft>
                <a:spcPts val="800"/>
              </a:spcAft>
            </a:pPr>
            <a:r>
              <a:rPr lang="en-GB" sz="3200" kern="1400" spc="-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Good Practices: other</a:t>
            </a:r>
            <a:r>
              <a:rPr lang="en-US" sz="3200" kern="1400" spc="-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EU partners</a:t>
            </a:r>
            <a:endParaRPr lang="en-GB"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557154DB-7F15-B335-0825-1AF2BBF70EBF}"/>
              </a:ext>
            </a:extLst>
          </p:cNvPr>
          <p:cNvPicPr>
            <a:picLocks noChangeAspect="1"/>
          </p:cNvPicPr>
          <p:nvPr/>
        </p:nvPicPr>
        <p:blipFill>
          <a:blip r:embed="rId2"/>
          <a:stretch>
            <a:fillRect/>
          </a:stretch>
        </p:blipFill>
        <p:spPr>
          <a:xfrm>
            <a:off x="8444442" y="5735943"/>
            <a:ext cx="3045746" cy="664270"/>
          </a:xfrm>
          <a:prstGeom prst="rect">
            <a:avLst/>
          </a:prstGeom>
        </p:spPr>
      </p:pic>
    </p:spTree>
    <p:extLst>
      <p:ext uri="{BB962C8B-B14F-4D97-AF65-F5344CB8AC3E}">
        <p14:creationId xmlns:p14="http://schemas.microsoft.com/office/powerpoint/2010/main" val="9651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3223A-8A54-B34D-ABB5-57ACCA4F1183}"/>
              </a:ext>
            </a:extLst>
          </p:cNvPr>
          <p:cNvSpPr>
            <a:spLocks noGrp="1"/>
          </p:cNvSpPr>
          <p:nvPr>
            <p:ph type="body" sz="quarter" idx="10"/>
          </p:nvPr>
        </p:nvSpPr>
        <p:spPr>
          <a:xfrm>
            <a:off x="1615524" y="2866291"/>
            <a:ext cx="7076660" cy="1606317"/>
          </a:xfrm>
        </p:spPr>
        <p:txBody>
          <a:bodyPr/>
          <a:lstStyle/>
          <a:p>
            <a:pPr algn="ctr"/>
            <a:r>
              <a:rPr lang="en-US" dirty="0">
                <a:solidFill>
                  <a:schemeClr val="bg1"/>
                </a:solidFill>
              </a:rPr>
              <a:t>The Well-Be Project and the impact of Covid-19 on secondary student mental health</a:t>
            </a:r>
          </a:p>
          <a:p>
            <a:pPr algn="ctr"/>
            <a:endParaRPr lang="en-US" dirty="0"/>
          </a:p>
          <a:p>
            <a:pPr algn="ctr"/>
            <a:r>
              <a:rPr lang="en-US" b="1" dirty="0"/>
              <a:t>ANY QUESTIONS?</a:t>
            </a:r>
          </a:p>
          <a:p>
            <a:pPr algn="ctr"/>
            <a:endParaRPr lang="en-US" b="1" dirty="0"/>
          </a:p>
        </p:txBody>
      </p:sp>
      <p:pic>
        <p:nvPicPr>
          <p:cNvPr id="4" name="Picture 3" descr="A picture containing text, clipart&#10;&#10;Description automatically generated">
            <a:extLst>
              <a:ext uri="{FF2B5EF4-FFF2-40B4-BE49-F238E27FC236}">
                <a16:creationId xmlns:a16="http://schemas.microsoft.com/office/drawing/2014/main" id="{80F0CAC2-235A-344C-98A9-4ED5FEC94AC1}"/>
              </a:ext>
            </a:extLst>
          </p:cNvPr>
          <p:cNvPicPr>
            <a:picLocks noChangeAspect="1"/>
          </p:cNvPicPr>
          <p:nvPr/>
        </p:nvPicPr>
        <p:blipFill>
          <a:blip r:embed="rId2"/>
          <a:stretch>
            <a:fillRect/>
          </a:stretch>
        </p:blipFill>
        <p:spPr>
          <a:xfrm>
            <a:off x="4062203" y="4930625"/>
            <a:ext cx="2760063" cy="1461139"/>
          </a:xfrm>
          <a:prstGeom prst="rect">
            <a:avLst/>
          </a:prstGeom>
          <a:effectLst>
            <a:glow rad="101600">
              <a:srgbClr val="6A1F75">
                <a:alpha val="60000"/>
              </a:srgbClr>
            </a:glow>
          </a:effectLst>
        </p:spPr>
      </p:pic>
    </p:spTree>
    <p:extLst>
      <p:ext uri="{BB962C8B-B14F-4D97-AF65-F5344CB8AC3E}">
        <p14:creationId xmlns:p14="http://schemas.microsoft.com/office/powerpoint/2010/main" val="289299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3F923EF8-701D-4B24-AAE7-C1C071070477}"/>
              </a:ext>
            </a:extLst>
          </p:cNvPr>
          <p:cNvSpPr txBox="1">
            <a:spLocks/>
          </p:cNvSpPr>
          <p:nvPr/>
        </p:nvSpPr>
        <p:spPr>
          <a:xfrm>
            <a:off x="637452" y="320674"/>
            <a:ext cx="8534902" cy="593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b="0" i="0" kern="1200" dirty="0">
              <a:solidFill>
                <a:schemeClr val="bg1"/>
              </a:solidFill>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A0D5A9D6-20BF-4A6C-A115-69D04A3C64F1}"/>
              </a:ext>
            </a:extLst>
          </p:cNvPr>
          <p:cNvSpPr txBox="1"/>
          <p:nvPr/>
        </p:nvSpPr>
        <p:spPr>
          <a:xfrm>
            <a:off x="174171" y="1682049"/>
            <a:ext cx="4563491" cy="4855277"/>
          </a:xfrm>
          <a:prstGeom prst="rect">
            <a:avLst/>
          </a:prstGeom>
        </p:spPr>
        <p:txBody>
          <a:bodyPr rtlCol="0">
            <a:noAutofit/>
          </a:bodyPr>
          <a:lstStyle/>
          <a:p>
            <a:pPr indent="-228600">
              <a:lnSpc>
                <a:spcPct val="90000"/>
              </a:lnSpc>
              <a:spcAft>
                <a:spcPts val="600"/>
              </a:spcAft>
              <a:buClr>
                <a:srgbClr val="6A1F75"/>
              </a:buClr>
            </a:pPr>
            <a:endParaRPr lang="en-US" dirty="0">
              <a:solidFill>
                <a:srgbClr val="1D252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1503AF4-F0FA-4E47-AE54-5CB4E49515E8}"/>
              </a:ext>
            </a:extLst>
          </p:cNvPr>
          <p:cNvSpPr/>
          <p:nvPr/>
        </p:nvSpPr>
        <p:spPr>
          <a:xfrm>
            <a:off x="552934" y="347935"/>
            <a:ext cx="7382149" cy="584775"/>
          </a:xfrm>
          <a:prstGeom prst="rect">
            <a:avLst/>
          </a:prstGeom>
        </p:spPr>
        <p:txBody>
          <a:bodyPr wrap="none">
            <a:spAutoFit/>
          </a:bodyPr>
          <a:lstStyle/>
          <a:p>
            <a:pPr algn="ctr">
              <a:spcAft>
                <a:spcPts val="600"/>
              </a:spcAft>
            </a:pPr>
            <a:r>
              <a:rPr lang="en-US" sz="3200" dirty="0">
                <a:solidFill>
                  <a:schemeClr val="bg1"/>
                </a:solidFill>
                <a:latin typeface="Arial" panose="020B0604020202020204" pitchFamily="34" charset="0"/>
                <a:ea typeface="+mj-ea"/>
                <a:cs typeface="Arial" panose="020B0604020202020204" pitchFamily="34" charset="0"/>
              </a:rPr>
              <a:t>Our Mission: how we achieve our vision</a:t>
            </a:r>
          </a:p>
        </p:txBody>
      </p:sp>
      <p:sp>
        <p:nvSpPr>
          <p:cNvPr id="9" name="TextBox 8">
            <a:extLst>
              <a:ext uri="{FF2B5EF4-FFF2-40B4-BE49-F238E27FC236}">
                <a16:creationId xmlns:a16="http://schemas.microsoft.com/office/drawing/2014/main" id="{BA62C05B-C7E4-A34C-9D77-C5A69AB36957}"/>
              </a:ext>
            </a:extLst>
          </p:cNvPr>
          <p:cNvSpPr txBox="1"/>
          <p:nvPr/>
        </p:nvSpPr>
        <p:spPr>
          <a:xfrm>
            <a:off x="3430006" y="1662501"/>
            <a:ext cx="8147586" cy="3970318"/>
          </a:xfrm>
          <a:prstGeom prst="rect">
            <a:avLst/>
          </a:prstGeom>
          <a:noFill/>
        </p:spPr>
        <p:txBody>
          <a:bodyPr wrap="square">
            <a:spAutoFit/>
          </a:bodyPr>
          <a:lstStyle/>
          <a:p>
            <a:pPr lvl="0" algn="just">
              <a:tabLst>
                <a:tab pos="450215" algn="l"/>
              </a:tabLs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1. Co-design, develop and deliver high quality creative activities in order to increase their participation and skills </a:t>
            </a:r>
            <a:r>
              <a:rPr lang="en-GB" b="1" dirty="0">
                <a:solidFill>
                  <a:srgbClr val="B42573"/>
                </a:solidFill>
                <a:latin typeface="Arial" panose="020B0604020202020204" pitchFamily="34" charset="0"/>
                <a:ea typeface="Calibri" panose="020F0502020204030204" pitchFamily="34" charset="0"/>
                <a:cs typeface="Arial" panose="020B0604020202020204" pitchFamily="34" charset="0"/>
              </a:rPr>
              <a:t>(Creative Schools)</a:t>
            </a:r>
          </a:p>
          <a:p>
            <a:pPr algn="just">
              <a:tabLst>
                <a:tab pos="450215" algn="l"/>
              </a:tabLs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GB" dirty="0">
              <a:latin typeface="Arial" panose="020B0604020202020204" pitchFamily="34" charset="0"/>
              <a:ea typeface="Calibri" panose="020F0502020204030204" pitchFamily="34" charset="0"/>
              <a:cs typeface="Arial" panose="020B0604020202020204" pitchFamily="34" charset="0"/>
            </a:endParaRPr>
          </a:p>
          <a:p>
            <a:r>
              <a:rPr lang="en-GB" dirty="0">
                <a:solidFill>
                  <a:srgbClr val="000000"/>
                </a:solidFill>
                <a:latin typeface="Arial" panose="020B0604020202020204" pitchFamily="34" charset="0"/>
                <a:ea typeface="Verdana" panose="020B0604030504040204" pitchFamily="34" charset="0"/>
                <a:cs typeface="Arial" panose="020B0604020202020204" pitchFamily="34" charset="0"/>
              </a:rPr>
              <a:t> 2. Strategic partnerships which strengthen access and progression opportunities </a:t>
            </a:r>
            <a:r>
              <a:rPr lang="en-GB" b="1" dirty="0">
                <a:solidFill>
                  <a:srgbClr val="6BC04B"/>
                </a:solidFill>
                <a:latin typeface="Arial" panose="020B0604020202020204" pitchFamily="34" charset="0"/>
                <a:ea typeface="Verdana" panose="020B0604030504040204" pitchFamily="34" charset="0"/>
                <a:cs typeface="Arial" panose="020B0604020202020204" pitchFamily="34" charset="0"/>
              </a:rPr>
              <a:t>(Creative Communities)</a:t>
            </a:r>
          </a:p>
          <a:p>
            <a:endParaRPr lang="en-GB" dirty="0">
              <a:solidFill>
                <a:srgbClr val="000000"/>
              </a:solidFill>
              <a:latin typeface="Arial" panose="020B0604020202020204" pitchFamily="34" charset="0"/>
              <a:ea typeface="Verdana" panose="020B0604030504040204" pitchFamily="34" charset="0"/>
              <a:cs typeface="Arial" panose="020B0604020202020204" pitchFamily="34" charset="0"/>
            </a:endParaRPr>
          </a:p>
          <a:p>
            <a:r>
              <a:rPr lang="en-GB" dirty="0">
                <a:solidFill>
                  <a:srgbClr val="000000"/>
                </a:solidFill>
                <a:latin typeface="Arial" panose="020B0604020202020204" pitchFamily="34" charset="0"/>
                <a:ea typeface="Verdana" panose="020B0604030504040204" pitchFamily="34" charset="0"/>
                <a:cs typeface="Arial" panose="020B0604020202020204" pitchFamily="34" charset="0"/>
              </a:rPr>
              <a:t>3. </a:t>
            </a: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C</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ultural practice which supports young people in need </a:t>
            </a:r>
            <a:r>
              <a:rPr lang="en-US" b="1" dirty="0">
                <a:solidFill>
                  <a:srgbClr val="007CBB"/>
                </a:solidFill>
                <a:latin typeface="Arial" panose="020B0604020202020204" pitchFamily="34" charset="0"/>
                <a:ea typeface="Calibri" panose="020F0502020204030204" pitchFamily="34" charset="0"/>
                <a:cs typeface="Arial" panose="020B0604020202020204" pitchFamily="34" charset="0"/>
              </a:rPr>
              <a:t>(Creative Mentoring)</a:t>
            </a:r>
            <a:endParaRPr lang="en-GB" b="1" dirty="0">
              <a:solidFill>
                <a:srgbClr val="007CBB"/>
              </a:solidFill>
              <a:latin typeface="Arial" panose="020B0604020202020204" pitchFamily="34" charset="0"/>
              <a:ea typeface="Calibri" panose="020F0502020204030204" pitchFamily="34" charset="0"/>
              <a:cs typeface="Arial" panose="020B0604020202020204" pitchFamily="34" charset="0"/>
            </a:endParaRPr>
          </a:p>
          <a:p>
            <a:endParaRPr lang="en-GB"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4. Employment and enterprise progression routes into the cultural and creative industries </a:t>
            </a:r>
            <a:r>
              <a:rPr lang="en-GB" b="1" dirty="0">
                <a:solidFill>
                  <a:srgbClr val="00ACC8"/>
                </a:solidFill>
                <a:latin typeface="Arial" panose="020B0604020202020204" pitchFamily="34" charset="0"/>
                <a:ea typeface="Calibri" panose="020F0502020204030204" pitchFamily="34" charset="0"/>
                <a:cs typeface="Arial" panose="020B0604020202020204" pitchFamily="34" charset="0"/>
              </a:rPr>
              <a:t>(Creative Futures)</a:t>
            </a:r>
          </a:p>
          <a:p>
            <a:endParaRPr lang="en-GB"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dirty="0">
                <a:solidFill>
                  <a:srgbClr val="000000"/>
                </a:solidFill>
                <a:latin typeface="Arial" panose="020B0604020202020204" pitchFamily="34" charset="0"/>
                <a:ea typeface="Verdana" panose="020B0604030504040204" pitchFamily="34" charset="0"/>
                <a:cs typeface="Arial" panose="020B0604020202020204" pitchFamily="34" charset="0"/>
              </a:rPr>
              <a:t>5. Creative expertise for the cultural education sector workforce </a:t>
            </a:r>
            <a:r>
              <a:rPr lang="en-GB" b="1" dirty="0">
                <a:solidFill>
                  <a:srgbClr val="6A1F75"/>
                </a:solidFill>
                <a:latin typeface="Arial" panose="020B0604020202020204" pitchFamily="34" charset="0"/>
                <a:ea typeface="Verdana" panose="020B0604030504040204" pitchFamily="34" charset="0"/>
                <a:cs typeface="Arial" panose="020B0604020202020204" pitchFamily="34" charset="0"/>
              </a:rPr>
              <a:t>(all programmes)</a:t>
            </a:r>
            <a:endParaRPr lang="en-GB" b="1" dirty="0">
              <a:solidFill>
                <a:srgbClr val="6A1F75"/>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B91C6417-2F8F-B19B-938A-91DEC0947CF4}"/>
              </a:ext>
            </a:extLst>
          </p:cNvPr>
          <p:cNvPicPr>
            <a:picLocks noChangeAspect="1"/>
          </p:cNvPicPr>
          <p:nvPr/>
        </p:nvPicPr>
        <p:blipFill>
          <a:blip r:embed="rId3"/>
          <a:stretch>
            <a:fillRect/>
          </a:stretch>
        </p:blipFill>
        <p:spPr>
          <a:xfrm>
            <a:off x="8809117" y="5797649"/>
            <a:ext cx="2674362" cy="583272"/>
          </a:xfrm>
          <a:prstGeom prst="rect">
            <a:avLst/>
          </a:prstGeom>
        </p:spPr>
      </p:pic>
      <p:grpSp>
        <p:nvGrpSpPr>
          <p:cNvPr id="4" name="Group 3">
            <a:extLst>
              <a:ext uri="{FF2B5EF4-FFF2-40B4-BE49-F238E27FC236}">
                <a16:creationId xmlns:a16="http://schemas.microsoft.com/office/drawing/2014/main" id="{4DEFAEC2-D138-D9D2-C0A7-073D1ED793F6}"/>
              </a:ext>
            </a:extLst>
          </p:cNvPr>
          <p:cNvGrpSpPr/>
          <p:nvPr/>
        </p:nvGrpSpPr>
        <p:grpSpPr>
          <a:xfrm rot="361325">
            <a:off x="770407" y="1561407"/>
            <a:ext cx="2405900" cy="1494732"/>
            <a:chOff x="759324" y="4761137"/>
            <a:chExt cx="2561428" cy="1591358"/>
          </a:xfrm>
        </p:grpSpPr>
        <p:pic>
          <p:nvPicPr>
            <p:cNvPr id="8" name="Picture 7" descr="A group of people posing for a photo&#10;&#10;Description automatically generated with medium confidence">
              <a:extLst>
                <a:ext uri="{FF2B5EF4-FFF2-40B4-BE49-F238E27FC236}">
                  <a16:creationId xmlns:a16="http://schemas.microsoft.com/office/drawing/2014/main" id="{CEB23D3C-D27C-2220-221B-50E55067EC03}"/>
                </a:ext>
              </a:extLst>
            </p:cNvPr>
            <p:cNvPicPr>
              <a:picLocks noChangeAspect="1"/>
            </p:cNvPicPr>
            <p:nvPr/>
          </p:nvPicPr>
          <p:blipFill>
            <a:blip r:embed="rId4"/>
            <a:stretch>
              <a:fillRect/>
            </a:stretch>
          </p:blipFill>
          <p:spPr>
            <a:xfrm rot="10452060" flipV="1">
              <a:off x="915551" y="4763233"/>
              <a:ext cx="2400405" cy="1565891"/>
            </a:xfrm>
            <a:prstGeom prst="rect">
              <a:avLst/>
            </a:prstGeom>
          </p:spPr>
        </p:pic>
        <p:sp>
          <p:nvSpPr>
            <p:cNvPr id="10" name="Graphic 11">
              <a:extLst>
                <a:ext uri="{FF2B5EF4-FFF2-40B4-BE49-F238E27FC236}">
                  <a16:creationId xmlns:a16="http://schemas.microsoft.com/office/drawing/2014/main" id="{D2100048-95C9-70E3-5163-370A82BB56B4}"/>
                </a:ext>
              </a:extLst>
            </p:cNvPr>
            <p:cNvSpPr/>
            <p:nvPr/>
          </p:nvSpPr>
          <p:spPr>
            <a:xfrm rot="21281241">
              <a:off x="759324" y="4761137"/>
              <a:ext cx="2561428" cy="1591358"/>
            </a:xfrm>
            <a:custGeom>
              <a:avLst/>
              <a:gdLst>
                <a:gd name="connsiteX0" fmla="*/ 0 w 3334408"/>
                <a:gd name="connsiteY0" fmla="*/ 0 h 2222937"/>
                <a:gd name="connsiteX1" fmla="*/ 0 w 3334408"/>
                <a:gd name="connsiteY1" fmla="*/ 45894 h 2222937"/>
                <a:gd name="connsiteX2" fmla="*/ 24377 w 3334408"/>
                <a:gd name="connsiteY2" fmla="*/ 47187 h 2222937"/>
                <a:gd name="connsiteX3" fmla="*/ 53366 w 3334408"/>
                <a:gd name="connsiteY3" fmla="*/ 49126 h 2222937"/>
                <a:gd name="connsiteX4" fmla="*/ 75108 w 3334408"/>
                <a:gd name="connsiteY4" fmla="*/ 52358 h 2222937"/>
                <a:gd name="connsiteX5" fmla="*/ 107392 w 3334408"/>
                <a:gd name="connsiteY5" fmla="*/ 56882 h 2222937"/>
                <a:gd name="connsiteX6" fmla="*/ 142310 w 3334408"/>
                <a:gd name="connsiteY6" fmla="*/ 49772 h 2222937"/>
                <a:gd name="connsiteX7" fmla="*/ 161417 w 3334408"/>
                <a:gd name="connsiteY7" fmla="*/ 45894 h 2222937"/>
                <a:gd name="connsiteX8" fmla="*/ 183159 w 3334408"/>
                <a:gd name="connsiteY8" fmla="*/ 49126 h 2222937"/>
                <a:gd name="connsiteX9" fmla="*/ 215442 w 3334408"/>
                <a:gd name="connsiteY9" fmla="*/ 53650 h 2222937"/>
                <a:gd name="connsiteX10" fmla="*/ 235866 w 3334408"/>
                <a:gd name="connsiteY10" fmla="*/ 56882 h 2222937"/>
                <a:gd name="connsiteX11" fmla="*/ 270126 w 3334408"/>
                <a:gd name="connsiteY11" fmla="*/ 62054 h 2222937"/>
                <a:gd name="connsiteX12" fmla="*/ 305045 w 3334408"/>
                <a:gd name="connsiteY12" fmla="*/ 54943 h 2222937"/>
                <a:gd name="connsiteX13" fmla="*/ 324151 w 3334408"/>
                <a:gd name="connsiteY13" fmla="*/ 51065 h 2222937"/>
                <a:gd name="connsiteX14" fmla="*/ 358411 w 3334408"/>
                <a:gd name="connsiteY14" fmla="*/ 44601 h 2222937"/>
                <a:gd name="connsiteX15" fmla="*/ 378176 w 3334408"/>
                <a:gd name="connsiteY15" fmla="*/ 40723 h 2222937"/>
                <a:gd name="connsiteX16" fmla="*/ 399259 w 3334408"/>
                <a:gd name="connsiteY16" fmla="*/ 43955 h 2222937"/>
                <a:gd name="connsiteX17" fmla="*/ 432202 w 3334408"/>
                <a:gd name="connsiteY17" fmla="*/ 49126 h 2222937"/>
                <a:gd name="connsiteX18" fmla="*/ 453943 w 3334408"/>
                <a:gd name="connsiteY18" fmla="*/ 51711 h 2222937"/>
                <a:gd name="connsiteX19" fmla="*/ 486227 w 3334408"/>
                <a:gd name="connsiteY19" fmla="*/ 55590 h 2222937"/>
                <a:gd name="connsiteX20" fmla="*/ 519828 w 3334408"/>
                <a:gd name="connsiteY20" fmla="*/ 49772 h 2222937"/>
                <a:gd name="connsiteX21" fmla="*/ 540252 w 3334408"/>
                <a:gd name="connsiteY21" fmla="*/ 45894 h 2222937"/>
                <a:gd name="connsiteX22" fmla="*/ 567923 w 3334408"/>
                <a:gd name="connsiteY22" fmla="*/ 45247 h 2222937"/>
                <a:gd name="connsiteX23" fmla="*/ 594277 w 3334408"/>
                <a:gd name="connsiteY23" fmla="*/ 44601 h 2222937"/>
                <a:gd name="connsiteX24" fmla="*/ 616019 w 3334408"/>
                <a:gd name="connsiteY24" fmla="*/ 47833 h 2222937"/>
                <a:gd name="connsiteX25" fmla="*/ 648302 w 3334408"/>
                <a:gd name="connsiteY25" fmla="*/ 52358 h 2222937"/>
                <a:gd name="connsiteX26" fmla="*/ 678609 w 3334408"/>
                <a:gd name="connsiteY26" fmla="*/ 49772 h 2222937"/>
                <a:gd name="connsiteX27" fmla="*/ 702328 w 3334408"/>
                <a:gd name="connsiteY27" fmla="*/ 47833 h 2222937"/>
                <a:gd name="connsiteX28" fmla="*/ 730658 w 3334408"/>
                <a:gd name="connsiteY28" fmla="*/ 47187 h 2222937"/>
                <a:gd name="connsiteX29" fmla="*/ 756353 w 3334408"/>
                <a:gd name="connsiteY29" fmla="*/ 46540 h 2222937"/>
                <a:gd name="connsiteX30" fmla="*/ 780730 w 3334408"/>
                <a:gd name="connsiteY30" fmla="*/ 48479 h 2222937"/>
                <a:gd name="connsiteX31" fmla="*/ 810378 w 3334408"/>
                <a:gd name="connsiteY31" fmla="*/ 50418 h 2222937"/>
                <a:gd name="connsiteX32" fmla="*/ 834096 w 3334408"/>
                <a:gd name="connsiteY32" fmla="*/ 52358 h 2222937"/>
                <a:gd name="connsiteX33" fmla="*/ 865062 w 3334408"/>
                <a:gd name="connsiteY33" fmla="*/ 54943 h 2222937"/>
                <a:gd name="connsiteX34" fmla="*/ 899981 w 3334408"/>
                <a:gd name="connsiteY34" fmla="*/ 47187 h 2222937"/>
                <a:gd name="connsiteX35" fmla="*/ 919087 w 3334408"/>
                <a:gd name="connsiteY35" fmla="*/ 42662 h 2222937"/>
                <a:gd name="connsiteX36" fmla="*/ 938194 w 3334408"/>
                <a:gd name="connsiteY36" fmla="*/ 46540 h 2222937"/>
                <a:gd name="connsiteX37" fmla="*/ 973112 w 3334408"/>
                <a:gd name="connsiteY37" fmla="*/ 53650 h 2222937"/>
                <a:gd name="connsiteX38" fmla="*/ 1000784 w 3334408"/>
                <a:gd name="connsiteY38" fmla="*/ 53004 h 2222937"/>
                <a:gd name="connsiteX39" fmla="*/ 1027138 w 3334408"/>
                <a:gd name="connsiteY39" fmla="*/ 52358 h 2222937"/>
                <a:gd name="connsiteX40" fmla="*/ 1056127 w 3334408"/>
                <a:gd name="connsiteY40" fmla="*/ 51065 h 2222937"/>
                <a:gd name="connsiteX41" fmla="*/ 1081163 w 3334408"/>
                <a:gd name="connsiteY41" fmla="*/ 49772 h 2222937"/>
                <a:gd name="connsiteX42" fmla="*/ 1108175 w 3334408"/>
                <a:gd name="connsiteY42" fmla="*/ 49772 h 2222937"/>
                <a:gd name="connsiteX43" fmla="*/ 1135188 w 3334408"/>
                <a:gd name="connsiteY43" fmla="*/ 49772 h 2222937"/>
                <a:gd name="connsiteX44" fmla="*/ 1156271 w 3334408"/>
                <a:gd name="connsiteY44" fmla="*/ 53004 h 2222937"/>
                <a:gd name="connsiteX45" fmla="*/ 1189213 w 3334408"/>
                <a:gd name="connsiteY45" fmla="*/ 58175 h 2222937"/>
                <a:gd name="connsiteX46" fmla="*/ 1225450 w 3334408"/>
                <a:gd name="connsiteY46" fmla="*/ 49126 h 2222937"/>
                <a:gd name="connsiteX47" fmla="*/ 1243897 w 3334408"/>
                <a:gd name="connsiteY47" fmla="*/ 44601 h 2222937"/>
                <a:gd name="connsiteX48" fmla="*/ 1270251 w 3334408"/>
                <a:gd name="connsiteY48" fmla="*/ 45247 h 2222937"/>
                <a:gd name="connsiteX49" fmla="*/ 1297922 w 3334408"/>
                <a:gd name="connsiteY49" fmla="*/ 45894 h 2222937"/>
                <a:gd name="connsiteX50" fmla="*/ 1325594 w 3334408"/>
                <a:gd name="connsiteY50" fmla="*/ 45247 h 2222937"/>
                <a:gd name="connsiteX51" fmla="*/ 1351948 w 3334408"/>
                <a:gd name="connsiteY51" fmla="*/ 44601 h 2222937"/>
                <a:gd name="connsiteX52" fmla="*/ 1374348 w 3334408"/>
                <a:gd name="connsiteY52" fmla="*/ 47187 h 2222937"/>
                <a:gd name="connsiteX53" fmla="*/ 1405973 w 3334408"/>
                <a:gd name="connsiteY53" fmla="*/ 51065 h 2222937"/>
                <a:gd name="connsiteX54" fmla="*/ 1431009 w 3334408"/>
                <a:gd name="connsiteY54" fmla="*/ 52358 h 2222937"/>
                <a:gd name="connsiteX55" fmla="*/ 1459998 w 3334408"/>
                <a:gd name="connsiteY55" fmla="*/ 54297 h 2222937"/>
                <a:gd name="connsiteX56" fmla="*/ 1482399 w 3334408"/>
                <a:gd name="connsiteY56" fmla="*/ 56882 h 2222937"/>
                <a:gd name="connsiteX57" fmla="*/ 1514682 w 3334408"/>
                <a:gd name="connsiteY57" fmla="*/ 60761 h 2222937"/>
                <a:gd name="connsiteX58" fmla="*/ 1544330 w 3334408"/>
                <a:gd name="connsiteY58" fmla="*/ 58822 h 2222937"/>
                <a:gd name="connsiteX59" fmla="*/ 1569366 w 3334408"/>
                <a:gd name="connsiteY59" fmla="*/ 57529 h 2222937"/>
                <a:gd name="connsiteX60" fmla="*/ 1604944 w 3334408"/>
                <a:gd name="connsiteY60" fmla="*/ 49772 h 2222937"/>
                <a:gd name="connsiteX61" fmla="*/ 1624050 w 3334408"/>
                <a:gd name="connsiteY61" fmla="*/ 45247 h 2222937"/>
                <a:gd name="connsiteX62" fmla="*/ 1649086 w 3334408"/>
                <a:gd name="connsiteY62" fmla="*/ 46540 h 2222937"/>
                <a:gd name="connsiteX63" fmla="*/ 1678075 w 3334408"/>
                <a:gd name="connsiteY63" fmla="*/ 47833 h 2222937"/>
                <a:gd name="connsiteX64" fmla="*/ 1712335 w 3334408"/>
                <a:gd name="connsiteY64" fmla="*/ 41369 h 2222937"/>
                <a:gd name="connsiteX65" fmla="*/ 1732101 w 3334408"/>
                <a:gd name="connsiteY65" fmla="*/ 37491 h 2222937"/>
                <a:gd name="connsiteX66" fmla="*/ 1756478 w 3334408"/>
                <a:gd name="connsiteY66" fmla="*/ 39430 h 2222937"/>
                <a:gd name="connsiteX67" fmla="*/ 1786126 w 3334408"/>
                <a:gd name="connsiteY67" fmla="*/ 41369 h 2222937"/>
                <a:gd name="connsiteX68" fmla="*/ 1802597 w 3334408"/>
                <a:gd name="connsiteY68" fmla="*/ 46540 h 2222937"/>
                <a:gd name="connsiteX69" fmla="*/ 1840810 w 3334408"/>
                <a:gd name="connsiteY69" fmla="*/ 58175 h 2222937"/>
                <a:gd name="connsiteX70" fmla="*/ 1868481 w 3334408"/>
                <a:gd name="connsiteY70" fmla="*/ 58175 h 2222937"/>
                <a:gd name="connsiteX71" fmla="*/ 1894835 w 3334408"/>
                <a:gd name="connsiteY71" fmla="*/ 58175 h 2222937"/>
                <a:gd name="connsiteX72" fmla="*/ 1929754 w 3334408"/>
                <a:gd name="connsiteY72" fmla="*/ 51065 h 2222937"/>
                <a:gd name="connsiteX73" fmla="*/ 1949519 w 3334408"/>
                <a:gd name="connsiteY73" fmla="*/ 47187 h 2222937"/>
                <a:gd name="connsiteX74" fmla="*/ 1976532 w 3334408"/>
                <a:gd name="connsiteY74" fmla="*/ 47187 h 2222937"/>
                <a:gd name="connsiteX75" fmla="*/ 2003544 w 3334408"/>
                <a:gd name="connsiteY75" fmla="*/ 47187 h 2222937"/>
                <a:gd name="connsiteX76" fmla="*/ 2035169 w 3334408"/>
                <a:gd name="connsiteY76" fmla="*/ 43955 h 2222937"/>
                <a:gd name="connsiteX77" fmla="*/ 2058228 w 3334408"/>
                <a:gd name="connsiteY77" fmla="*/ 41369 h 2222937"/>
                <a:gd name="connsiteX78" fmla="*/ 2074040 w 3334408"/>
                <a:gd name="connsiteY78" fmla="*/ 47187 h 2222937"/>
                <a:gd name="connsiteX79" fmla="*/ 2112913 w 3334408"/>
                <a:gd name="connsiteY79" fmla="*/ 60114 h 2222937"/>
                <a:gd name="connsiteX80" fmla="*/ 2150466 w 3334408"/>
                <a:gd name="connsiteY80" fmla="*/ 49126 h 2222937"/>
                <a:gd name="connsiteX81" fmla="*/ 2166938 w 3334408"/>
                <a:gd name="connsiteY81" fmla="*/ 43955 h 2222937"/>
                <a:gd name="connsiteX82" fmla="*/ 2193291 w 3334408"/>
                <a:gd name="connsiteY82" fmla="*/ 43955 h 2222937"/>
                <a:gd name="connsiteX83" fmla="*/ 2220963 w 3334408"/>
                <a:gd name="connsiteY83" fmla="*/ 44601 h 2222937"/>
                <a:gd name="connsiteX84" fmla="*/ 2240728 w 3334408"/>
                <a:gd name="connsiteY84" fmla="*/ 48479 h 2222937"/>
                <a:gd name="connsiteX85" fmla="*/ 2275647 w 3334408"/>
                <a:gd name="connsiteY85" fmla="*/ 55590 h 2222937"/>
                <a:gd name="connsiteX86" fmla="*/ 2303977 w 3334408"/>
                <a:gd name="connsiteY86" fmla="*/ 54943 h 2222937"/>
                <a:gd name="connsiteX87" fmla="*/ 2329672 w 3334408"/>
                <a:gd name="connsiteY87" fmla="*/ 54297 h 2222937"/>
                <a:gd name="connsiteX88" fmla="*/ 2357343 w 3334408"/>
                <a:gd name="connsiteY88" fmla="*/ 53650 h 2222937"/>
                <a:gd name="connsiteX89" fmla="*/ 2383697 w 3334408"/>
                <a:gd name="connsiteY89" fmla="*/ 53004 h 2222937"/>
                <a:gd name="connsiteX90" fmla="*/ 2405439 w 3334408"/>
                <a:gd name="connsiteY90" fmla="*/ 56236 h 2222937"/>
                <a:gd name="connsiteX91" fmla="*/ 2437722 w 3334408"/>
                <a:gd name="connsiteY91" fmla="*/ 60761 h 2222937"/>
                <a:gd name="connsiteX92" fmla="*/ 2474618 w 3334408"/>
                <a:gd name="connsiteY92" fmla="*/ 50418 h 2222937"/>
                <a:gd name="connsiteX93" fmla="*/ 2491748 w 3334408"/>
                <a:gd name="connsiteY93" fmla="*/ 45247 h 2222937"/>
                <a:gd name="connsiteX94" fmla="*/ 2511513 w 3334408"/>
                <a:gd name="connsiteY94" fmla="*/ 49126 h 2222937"/>
                <a:gd name="connsiteX95" fmla="*/ 2545773 w 3334408"/>
                <a:gd name="connsiteY95" fmla="*/ 55590 h 2222937"/>
                <a:gd name="connsiteX96" fmla="*/ 2574103 w 3334408"/>
                <a:gd name="connsiteY96" fmla="*/ 54943 h 2222937"/>
                <a:gd name="connsiteX97" fmla="*/ 2599798 w 3334408"/>
                <a:gd name="connsiteY97" fmla="*/ 54297 h 2222937"/>
                <a:gd name="connsiteX98" fmla="*/ 2629446 w 3334408"/>
                <a:gd name="connsiteY98" fmla="*/ 52358 h 2222937"/>
                <a:gd name="connsiteX99" fmla="*/ 2653823 w 3334408"/>
                <a:gd name="connsiteY99" fmla="*/ 51065 h 2222937"/>
                <a:gd name="connsiteX100" fmla="*/ 2690718 w 3334408"/>
                <a:gd name="connsiteY100" fmla="*/ 41369 h 2222937"/>
                <a:gd name="connsiteX101" fmla="*/ 2708507 w 3334408"/>
                <a:gd name="connsiteY101" fmla="*/ 36198 h 2222937"/>
                <a:gd name="connsiteX102" fmla="*/ 2722343 w 3334408"/>
                <a:gd name="connsiteY102" fmla="*/ 43308 h 2222937"/>
                <a:gd name="connsiteX103" fmla="*/ 2762532 w 3334408"/>
                <a:gd name="connsiteY103" fmla="*/ 60761 h 2222937"/>
                <a:gd name="connsiteX104" fmla="*/ 2800087 w 3334408"/>
                <a:gd name="connsiteY104" fmla="*/ 49126 h 2222937"/>
                <a:gd name="connsiteX105" fmla="*/ 2816558 w 3334408"/>
                <a:gd name="connsiteY105" fmla="*/ 43308 h 2222937"/>
                <a:gd name="connsiteX106" fmla="*/ 2841594 w 3334408"/>
                <a:gd name="connsiteY106" fmla="*/ 44601 h 2222937"/>
                <a:gd name="connsiteX107" fmla="*/ 2870583 w 3334408"/>
                <a:gd name="connsiteY107" fmla="*/ 45894 h 2222937"/>
                <a:gd name="connsiteX108" fmla="*/ 2887054 w 3334408"/>
                <a:gd name="connsiteY108" fmla="*/ 51065 h 2222937"/>
                <a:gd name="connsiteX109" fmla="*/ 2924608 w 3334408"/>
                <a:gd name="connsiteY109" fmla="*/ 62054 h 2222937"/>
                <a:gd name="connsiteX110" fmla="*/ 2955574 w 3334408"/>
                <a:gd name="connsiteY110" fmla="*/ 59468 h 2222937"/>
                <a:gd name="connsiteX111" fmla="*/ 2979292 w 3334408"/>
                <a:gd name="connsiteY111" fmla="*/ 57529 h 2222937"/>
                <a:gd name="connsiteX112" fmla="*/ 3004987 w 3334408"/>
                <a:gd name="connsiteY112" fmla="*/ 58175 h 2222937"/>
                <a:gd name="connsiteX113" fmla="*/ 3033317 w 3334408"/>
                <a:gd name="connsiteY113" fmla="*/ 58822 h 2222937"/>
                <a:gd name="connsiteX114" fmla="*/ 3062965 w 3334408"/>
                <a:gd name="connsiteY114" fmla="*/ 56882 h 2222937"/>
                <a:gd name="connsiteX115" fmla="*/ 3088001 w 3334408"/>
                <a:gd name="connsiteY115" fmla="*/ 55590 h 2222937"/>
                <a:gd name="connsiteX116" fmla="*/ 3121602 w 3334408"/>
                <a:gd name="connsiteY116" fmla="*/ 49772 h 2222937"/>
                <a:gd name="connsiteX117" fmla="*/ 3142685 w 3334408"/>
                <a:gd name="connsiteY117" fmla="*/ 46540 h 2222937"/>
                <a:gd name="connsiteX118" fmla="*/ 3175628 w 3334408"/>
                <a:gd name="connsiteY118" fmla="*/ 41369 h 2222937"/>
                <a:gd name="connsiteX119" fmla="*/ 3197369 w 3334408"/>
                <a:gd name="connsiteY119" fmla="*/ 38137 h 2222937"/>
                <a:gd name="connsiteX120" fmla="*/ 3219770 w 3334408"/>
                <a:gd name="connsiteY120" fmla="*/ 40723 h 2222937"/>
                <a:gd name="connsiteX121" fmla="*/ 3252054 w 3334408"/>
                <a:gd name="connsiteY121" fmla="*/ 44601 h 2222937"/>
                <a:gd name="connsiteX122" fmla="*/ 3281701 w 3334408"/>
                <a:gd name="connsiteY122" fmla="*/ 39430 h 2222937"/>
                <a:gd name="connsiteX123" fmla="*/ 3288949 w 3334408"/>
                <a:gd name="connsiteY123" fmla="*/ 37491 h 2222937"/>
                <a:gd name="connsiteX124" fmla="*/ 3292243 w 3334408"/>
                <a:gd name="connsiteY124" fmla="*/ 40076 h 2222937"/>
                <a:gd name="connsiteX125" fmla="*/ 3292243 w 3334408"/>
                <a:gd name="connsiteY125" fmla="*/ 93727 h 2222937"/>
                <a:gd name="connsiteX126" fmla="*/ 3290925 w 3334408"/>
                <a:gd name="connsiteY126" fmla="*/ 119582 h 2222937"/>
                <a:gd name="connsiteX127" fmla="*/ 3288949 w 3334408"/>
                <a:gd name="connsiteY127" fmla="*/ 149963 h 2222937"/>
                <a:gd name="connsiteX128" fmla="*/ 3286972 w 3334408"/>
                <a:gd name="connsiteY128" fmla="*/ 174525 h 2222937"/>
                <a:gd name="connsiteX129" fmla="*/ 3284337 w 3334408"/>
                <a:gd name="connsiteY129" fmla="*/ 206199 h 2222937"/>
                <a:gd name="connsiteX130" fmla="*/ 3283678 w 3334408"/>
                <a:gd name="connsiteY130" fmla="*/ 233347 h 2222937"/>
                <a:gd name="connsiteX131" fmla="*/ 3283019 w 3334408"/>
                <a:gd name="connsiteY131" fmla="*/ 262435 h 2222937"/>
                <a:gd name="connsiteX132" fmla="*/ 3281043 w 3334408"/>
                <a:gd name="connsiteY132" fmla="*/ 286997 h 2222937"/>
                <a:gd name="connsiteX133" fmla="*/ 3278407 w 3334408"/>
                <a:gd name="connsiteY133" fmla="*/ 318024 h 2222937"/>
                <a:gd name="connsiteX134" fmla="*/ 3284996 w 3334408"/>
                <a:gd name="connsiteY134" fmla="*/ 352929 h 2222937"/>
                <a:gd name="connsiteX135" fmla="*/ 3288949 w 3334408"/>
                <a:gd name="connsiteY135" fmla="*/ 374260 h 2222937"/>
                <a:gd name="connsiteX136" fmla="*/ 3284996 w 3334408"/>
                <a:gd name="connsiteY136" fmla="*/ 394945 h 2222937"/>
                <a:gd name="connsiteX137" fmla="*/ 3277748 w 3334408"/>
                <a:gd name="connsiteY137" fmla="*/ 430496 h 2222937"/>
                <a:gd name="connsiteX138" fmla="*/ 3279725 w 3334408"/>
                <a:gd name="connsiteY138" fmla="*/ 460877 h 2222937"/>
                <a:gd name="connsiteX139" fmla="*/ 3281043 w 3334408"/>
                <a:gd name="connsiteY139" fmla="*/ 486732 h 2222937"/>
                <a:gd name="connsiteX140" fmla="*/ 3278407 w 3334408"/>
                <a:gd name="connsiteY140" fmla="*/ 511295 h 2222937"/>
                <a:gd name="connsiteX141" fmla="*/ 3275113 w 3334408"/>
                <a:gd name="connsiteY141" fmla="*/ 542968 h 2222937"/>
                <a:gd name="connsiteX142" fmla="*/ 3280384 w 3334408"/>
                <a:gd name="connsiteY142" fmla="*/ 577227 h 2222937"/>
                <a:gd name="connsiteX143" fmla="*/ 3283678 w 3334408"/>
                <a:gd name="connsiteY143" fmla="*/ 599204 h 2222937"/>
                <a:gd name="connsiteX144" fmla="*/ 3281701 w 3334408"/>
                <a:gd name="connsiteY144" fmla="*/ 625060 h 2222937"/>
                <a:gd name="connsiteX145" fmla="*/ 3279725 w 3334408"/>
                <a:gd name="connsiteY145" fmla="*/ 655440 h 2222937"/>
                <a:gd name="connsiteX146" fmla="*/ 3279725 w 3334408"/>
                <a:gd name="connsiteY146" fmla="*/ 683881 h 2222937"/>
                <a:gd name="connsiteX147" fmla="*/ 3279725 w 3334408"/>
                <a:gd name="connsiteY147" fmla="*/ 711676 h 2222937"/>
                <a:gd name="connsiteX148" fmla="*/ 3279725 w 3334408"/>
                <a:gd name="connsiteY148" fmla="*/ 739471 h 2222937"/>
                <a:gd name="connsiteX149" fmla="*/ 3279066 w 3334408"/>
                <a:gd name="connsiteY149" fmla="*/ 767912 h 2222937"/>
                <a:gd name="connsiteX150" fmla="*/ 3273795 w 3334408"/>
                <a:gd name="connsiteY150" fmla="*/ 786658 h 2222937"/>
                <a:gd name="connsiteX151" fmla="*/ 3263913 w 3334408"/>
                <a:gd name="connsiteY151" fmla="*/ 824148 h 2222937"/>
                <a:gd name="connsiteX152" fmla="*/ 3265889 w 3334408"/>
                <a:gd name="connsiteY152" fmla="*/ 854529 h 2222937"/>
                <a:gd name="connsiteX153" fmla="*/ 3267866 w 3334408"/>
                <a:gd name="connsiteY153" fmla="*/ 880384 h 2222937"/>
                <a:gd name="connsiteX154" fmla="*/ 3278407 w 3334408"/>
                <a:gd name="connsiteY154" fmla="*/ 917875 h 2222937"/>
                <a:gd name="connsiteX155" fmla="*/ 3283678 w 3334408"/>
                <a:gd name="connsiteY155" fmla="*/ 936620 h 2222937"/>
                <a:gd name="connsiteX156" fmla="*/ 3281043 w 3334408"/>
                <a:gd name="connsiteY156" fmla="*/ 960537 h 2222937"/>
                <a:gd name="connsiteX157" fmla="*/ 3277748 w 3334408"/>
                <a:gd name="connsiteY157" fmla="*/ 992856 h 2222937"/>
                <a:gd name="connsiteX158" fmla="*/ 3284996 w 3334408"/>
                <a:gd name="connsiteY158" fmla="*/ 1028408 h 2222937"/>
                <a:gd name="connsiteX159" fmla="*/ 3289608 w 3334408"/>
                <a:gd name="connsiteY159" fmla="*/ 1049092 h 2222937"/>
                <a:gd name="connsiteX160" fmla="*/ 3288949 w 3334408"/>
                <a:gd name="connsiteY160" fmla="*/ 1075594 h 2222937"/>
                <a:gd name="connsiteX161" fmla="*/ 3287631 w 3334408"/>
                <a:gd name="connsiteY161" fmla="*/ 1105328 h 2222937"/>
                <a:gd name="connsiteX162" fmla="*/ 3283019 w 3334408"/>
                <a:gd name="connsiteY162" fmla="*/ 1125366 h 2222937"/>
                <a:gd name="connsiteX163" fmla="*/ 3275113 w 3334408"/>
                <a:gd name="connsiteY163" fmla="*/ 1161564 h 2222937"/>
                <a:gd name="connsiteX164" fmla="*/ 3279066 w 3334408"/>
                <a:gd name="connsiteY164" fmla="*/ 1194530 h 2222937"/>
                <a:gd name="connsiteX165" fmla="*/ 3281701 w 3334408"/>
                <a:gd name="connsiteY165" fmla="*/ 1217800 h 2222937"/>
                <a:gd name="connsiteX166" fmla="*/ 3285655 w 3334408"/>
                <a:gd name="connsiteY166" fmla="*/ 1250120 h 2222937"/>
                <a:gd name="connsiteX167" fmla="*/ 3288290 w 3334408"/>
                <a:gd name="connsiteY167" fmla="*/ 1274036 h 2222937"/>
                <a:gd name="connsiteX168" fmla="*/ 3287631 w 3334408"/>
                <a:gd name="connsiteY168" fmla="*/ 1301185 h 2222937"/>
                <a:gd name="connsiteX169" fmla="*/ 3286972 w 3334408"/>
                <a:gd name="connsiteY169" fmla="*/ 1330272 h 2222937"/>
                <a:gd name="connsiteX170" fmla="*/ 3290266 w 3334408"/>
                <a:gd name="connsiteY170" fmla="*/ 1362592 h 2222937"/>
                <a:gd name="connsiteX171" fmla="*/ 3292902 w 3334408"/>
                <a:gd name="connsiteY171" fmla="*/ 1386508 h 2222937"/>
                <a:gd name="connsiteX172" fmla="*/ 3287631 w 3334408"/>
                <a:gd name="connsiteY172" fmla="*/ 1405900 h 2222937"/>
                <a:gd name="connsiteX173" fmla="*/ 3278407 w 3334408"/>
                <a:gd name="connsiteY173" fmla="*/ 1442744 h 2222937"/>
                <a:gd name="connsiteX174" fmla="*/ 3279725 w 3334408"/>
                <a:gd name="connsiteY174" fmla="*/ 1472478 h 2222937"/>
                <a:gd name="connsiteX175" fmla="*/ 3281043 w 3334408"/>
                <a:gd name="connsiteY175" fmla="*/ 1498980 h 2222937"/>
                <a:gd name="connsiteX176" fmla="*/ 3277748 w 3334408"/>
                <a:gd name="connsiteY176" fmla="*/ 1521604 h 2222937"/>
                <a:gd name="connsiteX177" fmla="*/ 3272478 w 3334408"/>
                <a:gd name="connsiteY177" fmla="*/ 1555216 h 2222937"/>
                <a:gd name="connsiteX178" fmla="*/ 3271160 w 3334408"/>
                <a:gd name="connsiteY178" fmla="*/ 1581072 h 2222937"/>
                <a:gd name="connsiteX179" fmla="*/ 3269184 w 3334408"/>
                <a:gd name="connsiteY179" fmla="*/ 1611452 h 2222937"/>
                <a:gd name="connsiteX180" fmla="*/ 3283019 w 3334408"/>
                <a:gd name="connsiteY180" fmla="*/ 1650882 h 2222937"/>
                <a:gd name="connsiteX181" fmla="*/ 3289608 w 3334408"/>
                <a:gd name="connsiteY181" fmla="*/ 1667688 h 2222937"/>
                <a:gd name="connsiteX182" fmla="*/ 3284337 w 3334408"/>
                <a:gd name="connsiteY182" fmla="*/ 1687080 h 2222937"/>
                <a:gd name="connsiteX183" fmla="*/ 3275113 w 3334408"/>
                <a:gd name="connsiteY183" fmla="*/ 1723924 h 2222937"/>
                <a:gd name="connsiteX184" fmla="*/ 3275113 w 3334408"/>
                <a:gd name="connsiteY184" fmla="*/ 1751719 h 2222937"/>
                <a:gd name="connsiteX185" fmla="*/ 3275113 w 3334408"/>
                <a:gd name="connsiteY185" fmla="*/ 1780160 h 2222937"/>
                <a:gd name="connsiteX186" fmla="*/ 3275113 w 3334408"/>
                <a:gd name="connsiteY186" fmla="*/ 1807955 h 2222937"/>
                <a:gd name="connsiteX187" fmla="*/ 3275113 w 3334408"/>
                <a:gd name="connsiteY187" fmla="*/ 1836396 h 2222937"/>
                <a:gd name="connsiteX188" fmla="*/ 3277090 w 3334408"/>
                <a:gd name="connsiteY188" fmla="*/ 1866776 h 2222937"/>
                <a:gd name="connsiteX189" fmla="*/ 3279066 w 3334408"/>
                <a:gd name="connsiteY189" fmla="*/ 1892632 h 2222937"/>
                <a:gd name="connsiteX190" fmla="*/ 3282360 w 3334408"/>
                <a:gd name="connsiteY190" fmla="*/ 1924952 h 2222937"/>
                <a:gd name="connsiteX191" fmla="*/ 3284996 w 3334408"/>
                <a:gd name="connsiteY191" fmla="*/ 1948868 h 2222937"/>
                <a:gd name="connsiteX192" fmla="*/ 3284337 w 3334408"/>
                <a:gd name="connsiteY192" fmla="*/ 1975370 h 2222937"/>
                <a:gd name="connsiteX193" fmla="*/ 3283678 w 3334408"/>
                <a:gd name="connsiteY193" fmla="*/ 2003165 h 2222937"/>
                <a:gd name="connsiteX194" fmla="*/ 3283678 w 3334408"/>
                <a:gd name="connsiteY194" fmla="*/ 2119515 h 2222937"/>
                <a:gd name="connsiteX195" fmla="*/ 3287631 w 3334408"/>
                <a:gd name="connsiteY195" fmla="*/ 2152481 h 2222937"/>
                <a:gd name="connsiteX196" fmla="*/ 3288949 w 3334408"/>
                <a:gd name="connsiteY196" fmla="*/ 2158299 h 2222937"/>
                <a:gd name="connsiteX197" fmla="*/ 3271160 w 3334408"/>
                <a:gd name="connsiteY197" fmla="*/ 2165409 h 2222937"/>
                <a:gd name="connsiteX198" fmla="*/ 3254030 w 3334408"/>
                <a:gd name="connsiteY198" fmla="*/ 2170580 h 2222937"/>
                <a:gd name="connsiteX199" fmla="*/ 3228994 w 3334408"/>
                <a:gd name="connsiteY199" fmla="*/ 2169287 h 2222937"/>
                <a:gd name="connsiteX200" fmla="*/ 3200005 w 3334408"/>
                <a:gd name="connsiteY200" fmla="*/ 2167994 h 2222937"/>
                <a:gd name="connsiteX201" fmla="*/ 3178263 w 3334408"/>
                <a:gd name="connsiteY201" fmla="*/ 2164762 h 2222937"/>
                <a:gd name="connsiteX202" fmla="*/ 3145980 w 3334408"/>
                <a:gd name="connsiteY202" fmla="*/ 2160238 h 2222937"/>
                <a:gd name="connsiteX203" fmla="*/ 3111061 w 3334408"/>
                <a:gd name="connsiteY203" fmla="*/ 2167348 h 2222937"/>
                <a:gd name="connsiteX204" fmla="*/ 3091296 w 3334408"/>
                <a:gd name="connsiteY204" fmla="*/ 2171226 h 2222937"/>
                <a:gd name="connsiteX205" fmla="*/ 3069554 w 3334408"/>
                <a:gd name="connsiteY205" fmla="*/ 2167994 h 2222937"/>
                <a:gd name="connsiteX206" fmla="*/ 3037270 w 3334408"/>
                <a:gd name="connsiteY206" fmla="*/ 2163470 h 2222937"/>
                <a:gd name="connsiteX207" fmla="*/ 3016846 w 3334408"/>
                <a:gd name="connsiteY207" fmla="*/ 2160238 h 2222937"/>
                <a:gd name="connsiteX208" fmla="*/ 2983245 w 3334408"/>
                <a:gd name="connsiteY208" fmla="*/ 2154420 h 2222937"/>
                <a:gd name="connsiteX209" fmla="*/ 2948326 w 3334408"/>
                <a:gd name="connsiteY209" fmla="*/ 2161531 h 2222937"/>
                <a:gd name="connsiteX210" fmla="*/ 2929220 w 3334408"/>
                <a:gd name="connsiteY210" fmla="*/ 2165409 h 2222937"/>
                <a:gd name="connsiteX211" fmla="*/ 2894960 w 3334408"/>
                <a:gd name="connsiteY211" fmla="*/ 2171873 h 2222937"/>
                <a:gd name="connsiteX212" fmla="*/ 2875195 w 3334408"/>
                <a:gd name="connsiteY212" fmla="*/ 2175751 h 2222937"/>
                <a:gd name="connsiteX213" fmla="*/ 2854112 w 3334408"/>
                <a:gd name="connsiteY213" fmla="*/ 2172519 h 2222937"/>
                <a:gd name="connsiteX214" fmla="*/ 2821170 w 3334408"/>
                <a:gd name="connsiteY214" fmla="*/ 2167348 h 2222937"/>
                <a:gd name="connsiteX215" fmla="*/ 2799428 w 3334408"/>
                <a:gd name="connsiteY215" fmla="*/ 2164762 h 2222937"/>
                <a:gd name="connsiteX216" fmla="*/ 2767144 w 3334408"/>
                <a:gd name="connsiteY216" fmla="*/ 2160884 h 2222937"/>
                <a:gd name="connsiteX217" fmla="*/ 2733543 w 3334408"/>
                <a:gd name="connsiteY217" fmla="*/ 2166702 h 2222937"/>
                <a:gd name="connsiteX218" fmla="*/ 2713119 w 3334408"/>
                <a:gd name="connsiteY218" fmla="*/ 2170580 h 2222937"/>
                <a:gd name="connsiteX219" fmla="*/ 2685448 w 3334408"/>
                <a:gd name="connsiteY219" fmla="*/ 2171226 h 2222937"/>
                <a:gd name="connsiteX220" fmla="*/ 2659094 w 3334408"/>
                <a:gd name="connsiteY220" fmla="*/ 2171873 h 2222937"/>
                <a:gd name="connsiteX221" fmla="*/ 2637352 w 3334408"/>
                <a:gd name="connsiteY221" fmla="*/ 2168641 h 2222937"/>
                <a:gd name="connsiteX222" fmla="*/ 2605069 w 3334408"/>
                <a:gd name="connsiteY222" fmla="*/ 2164116 h 2222937"/>
                <a:gd name="connsiteX223" fmla="*/ 2574762 w 3334408"/>
                <a:gd name="connsiteY223" fmla="*/ 2166702 h 2222937"/>
                <a:gd name="connsiteX224" fmla="*/ 2551044 w 3334408"/>
                <a:gd name="connsiteY224" fmla="*/ 2168641 h 2222937"/>
                <a:gd name="connsiteX225" fmla="*/ 2522713 w 3334408"/>
                <a:gd name="connsiteY225" fmla="*/ 2169287 h 2222937"/>
                <a:gd name="connsiteX226" fmla="*/ 2497018 w 3334408"/>
                <a:gd name="connsiteY226" fmla="*/ 2169934 h 2222937"/>
                <a:gd name="connsiteX227" fmla="*/ 2472641 w 3334408"/>
                <a:gd name="connsiteY227" fmla="*/ 2167994 h 2222937"/>
                <a:gd name="connsiteX228" fmla="*/ 2442993 w 3334408"/>
                <a:gd name="connsiteY228" fmla="*/ 2166055 h 2222937"/>
                <a:gd name="connsiteX229" fmla="*/ 2419275 w 3334408"/>
                <a:gd name="connsiteY229" fmla="*/ 2164116 h 2222937"/>
                <a:gd name="connsiteX230" fmla="*/ 2388309 w 3334408"/>
                <a:gd name="connsiteY230" fmla="*/ 2161531 h 2222937"/>
                <a:gd name="connsiteX231" fmla="*/ 2353391 w 3334408"/>
                <a:gd name="connsiteY231" fmla="*/ 2169287 h 2222937"/>
                <a:gd name="connsiteX232" fmla="*/ 2334284 w 3334408"/>
                <a:gd name="connsiteY232" fmla="*/ 2173812 h 2222937"/>
                <a:gd name="connsiteX233" fmla="*/ 2315177 w 3334408"/>
                <a:gd name="connsiteY233" fmla="*/ 2169934 h 2222937"/>
                <a:gd name="connsiteX234" fmla="*/ 2280259 w 3334408"/>
                <a:gd name="connsiteY234" fmla="*/ 2162823 h 2222937"/>
                <a:gd name="connsiteX235" fmla="*/ 2252587 w 3334408"/>
                <a:gd name="connsiteY235" fmla="*/ 2163470 h 2222937"/>
                <a:gd name="connsiteX236" fmla="*/ 2226234 w 3334408"/>
                <a:gd name="connsiteY236" fmla="*/ 2164116 h 2222937"/>
                <a:gd name="connsiteX237" fmla="*/ 2197244 w 3334408"/>
                <a:gd name="connsiteY237" fmla="*/ 2165409 h 2222937"/>
                <a:gd name="connsiteX238" fmla="*/ 2172208 w 3334408"/>
                <a:gd name="connsiteY238" fmla="*/ 2166702 h 2222937"/>
                <a:gd name="connsiteX239" fmla="*/ 2145196 w 3334408"/>
                <a:gd name="connsiteY239" fmla="*/ 2166702 h 2222937"/>
                <a:gd name="connsiteX240" fmla="*/ 2118183 w 3334408"/>
                <a:gd name="connsiteY240" fmla="*/ 2166702 h 2222937"/>
                <a:gd name="connsiteX241" fmla="*/ 2097100 w 3334408"/>
                <a:gd name="connsiteY241" fmla="*/ 2163470 h 2222937"/>
                <a:gd name="connsiteX242" fmla="*/ 2064158 w 3334408"/>
                <a:gd name="connsiteY242" fmla="*/ 2158299 h 2222937"/>
                <a:gd name="connsiteX243" fmla="*/ 2027921 w 3334408"/>
                <a:gd name="connsiteY243" fmla="*/ 2167348 h 2222937"/>
                <a:gd name="connsiteX244" fmla="*/ 2009474 w 3334408"/>
                <a:gd name="connsiteY244" fmla="*/ 2171873 h 2222937"/>
                <a:gd name="connsiteX245" fmla="*/ 1983120 w 3334408"/>
                <a:gd name="connsiteY245" fmla="*/ 2171226 h 2222937"/>
                <a:gd name="connsiteX246" fmla="*/ 1955449 w 3334408"/>
                <a:gd name="connsiteY246" fmla="*/ 2170580 h 2222937"/>
                <a:gd name="connsiteX247" fmla="*/ 1927777 w 3334408"/>
                <a:gd name="connsiteY247" fmla="*/ 2171226 h 2222937"/>
                <a:gd name="connsiteX248" fmla="*/ 1901424 w 3334408"/>
                <a:gd name="connsiteY248" fmla="*/ 2171873 h 2222937"/>
                <a:gd name="connsiteX249" fmla="*/ 1879023 w 3334408"/>
                <a:gd name="connsiteY249" fmla="*/ 2169287 h 2222937"/>
                <a:gd name="connsiteX250" fmla="*/ 1847398 w 3334408"/>
                <a:gd name="connsiteY250" fmla="*/ 2165409 h 2222937"/>
                <a:gd name="connsiteX251" fmla="*/ 1822362 w 3334408"/>
                <a:gd name="connsiteY251" fmla="*/ 2164116 h 2222937"/>
                <a:gd name="connsiteX252" fmla="*/ 1792714 w 3334408"/>
                <a:gd name="connsiteY252" fmla="*/ 2162177 h 2222937"/>
                <a:gd name="connsiteX253" fmla="*/ 1770314 w 3334408"/>
                <a:gd name="connsiteY253" fmla="*/ 2159591 h 2222937"/>
                <a:gd name="connsiteX254" fmla="*/ 1738689 w 3334408"/>
                <a:gd name="connsiteY254" fmla="*/ 2155713 h 2222937"/>
                <a:gd name="connsiteX255" fmla="*/ 1709041 w 3334408"/>
                <a:gd name="connsiteY255" fmla="*/ 2157652 h 2222937"/>
                <a:gd name="connsiteX256" fmla="*/ 1684005 w 3334408"/>
                <a:gd name="connsiteY256" fmla="*/ 2158945 h 2222937"/>
                <a:gd name="connsiteX257" fmla="*/ 1648427 w 3334408"/>
                <a:gd name="connsiteY257" fmla="*/ 2166702 h 2222937"/>
                <a:gd name="connsiteX258" fmla="*/ 1629321 w 3334408"/>
                <a:gd name="connsiteY258" fmla="*/ 2171226 h 2222937"/>
                <a:gd name="connsiteX259" fmla="*/ 1604285 w 3334408"/>
                <a:gd name="connsiteY259" fmla="*/ 2169934 h 2222937"/>
                <a:gd name="connsiteX260" fmla="*/ 1575296 w 3334408"/>
                <a:gd name="connsiteY260" fmla="*/ 2168641 h 2222937"/>
                <a:gd name="connsiteX261" fmla="*/ 1541036 w 3334408"/>
                <a:gd name="connsiteY261" fmla="*/ 2175105 h 2222937"/>
                <a:gd name="connsiteX262" fmla="*/ 1521271 w 3334408"/>
                <a:gd name="connsiteY262" fmla="*/ 2178983 h 2222937"/>
                <a:gd name="connsiteX263" fmla="*/ 1496893 w 3334408"/>
                <a:gd name="connsiteY263" fmla="*/ 2177044 h 2222937"/>
                <a:gd name="connsiteX264" fmla="*/ 1467245 w 3334408"/>
                <a:gd name="connsiteY264" fmla="*/ 2175105 h 2222937"/>
                <a:gd name="connsiteX265" fmla="*/ 1450774 w 3334408"/>
                <a:gd name="connsiteY265" fmla="*/ 2169934 h 2222937"/>
                <a:gd name="connsiteX266" fmla="*/ 1412561 w 3334408"/>
                <a:gd name="connsiteY266" fmla="*/ 2158299 h 2222937"/>
                <a:gd name="connsiteX267" fmla="*/ 1384890 w 3334408"/>
                <a:gd name="connsiteY267" fmla="*/ 2158299 h 2222937"/>
                <a:gd name="connsiteX268" fmla="*/ 1358536 w 3334408"/>
                <a:gd name="connsiteY268" fmla="*/ 2158299 h 2222937"/>
                <a:gd name="connsiteX269" fmla="*/ 1323617 w 3334408"/>
                <a:gd name="connsiteY269" fmla="*/ 2165409 h 2222937"/>
                <a:gd name="connsiteX270" fmla="*/ 1304511 w 3334408"/>
                <a:gd name="connsiteY270" fmla="*/ 2169287 h 2222937"/>
                <a:gd name="connsiteX271" fmla="*/ 1277498 w 3334408"/>
                <a:gd name="connsiteY271" fmla="*/ 2169287 h 2222937"/>
                <a:gd name="connsiteX272" fmla="*/ 1250486 w 3334408"/>
                <a:gd name="connsiteY272" fmla="*/ 2169287 h 2222937"/>
                <a:gd name="connsiteX273" fmla="*/ 1218861 w 3334408"/>
                <a:gd name="connsiteY273" fmla="*/ 2172519 h 2222937"/>
                <a:gd name="connsiteX274" fmla="*/ 1195802 w 3334408"/>
                <a:gd name="connsiteY274" fmla="*/ 2175105 h 2222937"/>
                <a:gd name="connsiteX275" fmla="*/ 1179989 w 3334408"/>
                <a:gd name="connsiteY275" fmla="*/ 2169287 h 2222937"/>
                <a:gd name="connsiteX276" fmla="*/ 1141118 w 3334408"/>
                <a:gd name="connsiteY276" fmla="*/ 2156359 h 2222937"/>
                <a:gd name="connsiteX277" fmla="*/ 1103564 w 3334408"/>
                <a:gd name="connsiteY277" fmla="*/ 2167348 h 2222937"/>
                <a:gd name="connsiteX278" fmla="*/ 1087092 w 3334408"/>
                <a:gd name="connsiteY278" fmla="*/ 2172519 h 2222937"/>
                <a:gd name="connsiteX279" fmla="*/ 1060739 w 3334408"/>
                <a:gd name="connsiteY279" fmla="*/ 2172519 h 2222937"/>
                <a:gd name="connsiteX280" fmla="*/ 1033067 w 3334408"/>
                <a:gd name="connsiteY280" fmla="*/ 2172519 h 2222937"/>
                <a:gd name="connsiteX281" fmla="*/ 1013302 w 3334408"/>
                <a:gd name="connsiteY281" fmla="*/ 2168641 h 2222937"/>
                <a:gd name="connsiteX282" fmla="*/ 978383 w 3334408"/>
                <a:gd name="connsiteY282" fmla="*/ 2161531 h 2222937"/>
                <a:gd name="connsiteX283" fmla="*/ 950053 w 3334408"/>
                <a:gd name="connsiteY283" fmla="*/ 2162177 h 2222937"/>
                <a:gd name="connsiteX284" fmla="*/ 924358 w 3334408"/>
                <a:gd name="connsiteY284" fmla="*/ 2162823 h 2222937"/>
                <a:gd name="connsiteX285" fmla="*/ 896687 w 3334408"/>
                <a:gd name="connsiteY285" fmla="*/ 2163470 h 2222937"/>
                <a:gd name="connsiteX286" fmla="*/ 870333 w 3334408"/>
                <a:gd name="connsiteY286" fmla="*/ 2164116 h 2222937"/>
                <a:gd name="connsiteX287" fmla="*/ 848591 w 3334408"/>
                <a:gd name="connsiteY287" fmla="*/ 2160884 h 2222937"/>
                <a:gd name="connsiteX288" fmla="*/ 816308 w 3334408"/>
                <a:gd name="connsiteY288" fmla="*/ 2156359 h 2222937"/>
                <a:gd name="connsiteX289" fmla="*/ 779412 w 3334408"/>
                <a:gd name="connsiteY289" fmla="*/ 2166702 h 2222937"/>
                <a:gd name="connsiteX290" fmla="*/ 762282 w 3334408"/>
                <a:gd name="connsiteY290" fmla="*/ 2171873 h 2222937"/>
                <a:gd name="connsiteX291" fmla="*/ 742517 w 3334408"/>
                <a:gd name="connsiteY291" fmla="*/ 2167994 h 2222937"/>
                <a:gd name="connsiteX292" fmla="*/ 708257 w 3334408"/>
                <a:gd name="connsiteY292" fmla="*/ 2161531 h 2222937"/>
                <a:gd name="connsiteX293" fmla="*/ 679927 w 3334408"/>
                <a:gd name="connsiteY293" fmla="*/ 2162177 h 2222937"/>
                <a:gd name="connsiteX294" fmla="*/ 654232 w 3334408"/>
                <a:gd name="connsiteY294" fmla="*/ 2162823 h 2222937"/>
                <a:gd name="connsiteX295" fmla="*/ 624584 w 3334408"/>
                <a:gd name="connsiteY295" fmla="*/ 2164762 h 2222937"/>
                <a:gd name="connsiteX296" fmla="*/ 600207 w 3334408"/>
                <a:gd name="connsiteY296" fmla="*/ 2166055 h 2222937"/>
                <a:gd name="connsiteX297" fmla="*/ 563312 w 3334408"/>
                <a:gd name="connsiteY297" fmla="*/ 2175751 h 2222937"/>
                <a:gd name="connsiteX298" fmla="*/ 545523 w 3334408"/>
                <a:gd name="connsiteY298" fmla="*/ 2180922 h 2222937"/>
                <a:gd name="connsiteX299" fmla="*/ 531687 w 3334408"/>
                <a:gd name="connsiteY299" fmla="*/ 2173812 h 2222937"/>
                <a:gd name="connsiteX300" fmla="*/ 491498 w 3334408"/>
                <a:gd name="connsiteY300" fmla="*/ 2156359 h 2222937"/>
                <a:gd name="connsiteX301" fmla="*/ 453943 w 3334408"/>
                <a:gd name="connsiteY301" fmla="*/ 2167994 h 2222937"/>
                <a:gd name="connsiteX302" fmla="*/ 437472 w 3334408"/>
                <a:gd name="connsiteY302" fmla="*/ 2173166 h 2222937"/>
                <a:gd name="connsiteX303" fmla="*/ 412436 w 3334408"/>
                <a:gd name="connsiteY303" fmla="*/ 2171873 h 2222937"/>
                <a:gd name="connsiteX304" fmla="*/ 383447 w 3334408"/>
                <a:gd name="connsiteY304" fmla="*/ 2170580 h 2222937"/>
                <a:gd name="connsiteX305" fmla="*/ 366976 w 3334408"/>
                <a:gd name="connsiteY305" fmla="*/ 2165409 h 2222937"/>
                <a:gd name="connsiteX306" fmla="*/ 329422 w 3334408"/>
                <a:gd name="connsiteY306" fmla="*/ 2154420 h 2222937"/>
                <a:gd name="connsiteX307" fmla="*/ 298456 w 3334408"/>
                <a:gd name="connsiteY307" fmla="*/ 2157006 h 2222937"/>
                <a:gd name="connsiteX308" fmla="*/ 274738 w 3334408"/>
                <a:gd name="connsiteY308" fmla="*/ 2158945 h 2222937"/>
                <a:gd name="connsiteX309" fmla="*/ 249043 w 3334408"/>
                <a:gd name="connsiteY309" fmla="*/ 2158299 h 2222937"/>
                <a:gd name="connsiteX310" fmla="*/ 220713 w 3334408"/>
                <a:gd name="connsiteY310" fmla="*/ 2157652 h 2222937"/>
                <a:gd name="connsiteX311" fmla="*/ 191065 w 3334408"/>
                <a:gd name="connsiteY311" fmla="*/ 2159591 h 2222937"/>
                <a:gd name="connsiteX312" fmla="*/ 166029 w 3334408"/>
                <a:gd name="connsiteY312" fmla="*/ 2160884 h 2222937"/>
                <a:gd name="connsiteX313" fmla="*/ 132428 w 3334408"/>
                <a:gd name="connsiteY313" fmla="*/ 2166702 h 2222937"/>
                <a:gd name="connsiteX314" fmla="*/ 111345 w 3334408"/>
                <a:gd name="connsiteY314" fmla="*/ 2169934 h 2222937"/>
                <a:gd name="connsiteX315" fmla="*/ 78402 w 3334408"/>
                <a:gd name="connsiteY315" fmla="*/ 2175105 h 2222937"/>
                <a:gd name="connsiteX316" fmla="*/ 56661 w 3334408"/>
                <a:gd name="connsiteY316" fmla="*/ 2178337 h 2222937"/>
                <a:gd name="connsiteX317" fmla="*/ 34260 w 3334408"/>
                <a:gd name="connsiteY317" fmla="*/ 2175751 h 2222937"/>
                <a:gd name="connsiteX318" fmla="*/ 1977 w 3334408"/>
                <a:gd name="connsiteY318" fmla="*/ 2171873 h 2222937"/>
                <a:gd name="connsiteX319" fmla="*/ 659 w 3334408"/>
                <a:gd name="connsiteY319" fmla="*/ 2171873 h 2222937"/>
                <a:gd name="connsiteX320" fmla="*/ 659 w 3334408"/>
                <a:gd name="connsiteY320" fmla="*/ 2222938 h 2222937"/>
                <a:gd name="connsiteX321" fmla="*/ 3334409 w 3334408"/>
                <a:gd name="connsiteY321" fmla="*/ 2222938 h 2222937"/>
                <a:gd name="connsiteX322" fmla="*/ 3334409 w 3334408"/>
                <a:gd name="connsiteY322" fmla="*/ 0 h 2222937"/>
                <a:gd name="connsiteX323" fmla="*/ 0 w 3334408"/>
                <a:gd name="connsiteY323" fmla="*/ 0 h 222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3334408" h="2222937">
                  <a:moveTo>
                    <a:pt x="0" y="0"/>
                  </a:moveTo>
                  <a:lnTo>
                    <a:pt x="0" y="45894"/>
                  </a:lnTo>
                  <a:cubicBezTo>
                    <a:pt x="11859" y="45894"/>
                    <a:pt x="18448" y="46540"/>
                    <a:pt x="24377" y="47187"/>
                  </a:cubicBezTo>
                  <a:cubicBezTo>
                    <a:pt x="31625" y="48479"/>
                    <a:pt x="38872" y="49126"/>
                    <a:pt x="53366" y="49126"/>
                  </a:cubicBezTo>
                  <a:cubicBezTo>
                    <a:pt x="64567" y="49126"/>
                    <a:pt x="69179" y="50418"/>
                    <a:pt x="75108" y="52358"/>
                  </a:cubicBezTo>
                  <a:cubicBezTo>
                    <a:pt x="82355" y="54297"/>
                    <a:pt x="90920" y="56882"/>
                    <a:pt x="107392" y="56882"/>
                  </a:cubicBezTo>
                  <a:cubicBezTo>
                    <a:pt x="125180" y="56882"/>
                    <a:pt x="134404" y="53004"/>
                    <a:pt x="142310" y="49772"/>
                  </a:cubicBezTo>
                  <a:cubicBezTo>
                    <a:pt x="148240" y="47187"/>
                    <a:pt x="152193" y="45894"/>
                    <a:pt x="161417" y="45894"/>
                  </a:cubicBezTo>
                  <a:cubicBezTo>
                    <a:pt x="172617" y="45894"/>
                    <a:pt x="177229" y="47187"/>
                    <a:pt x="183159" y="49126"/>
                  </a:cubicBezTo>
                  <a:cubicBezTo>
                    <a:pt x="191065" y="51065"/>
                    <a:pt x="199630" y="53650"/>
                    <a:pt x="215442" y="53650"/>
                  </a:cubicBezTo>
                  <a:cubicBezTo>
                    <a:pt x="225325" y="53650"/>
                    <a:pt x="229937" y="54943"/>
                    <a:pt x="235866" y="56882"/>
                  </a:cubicBezTo>
                  <a:cubicBezTo>
                    <a:pt x="243772" y="58822"/>
                    <a:pt x="252996" y="62054"/>
                    <a:pt x="270126" y="62054"/>
                  </a:cubicBezTo>
                  <a:cubicBezTo>
                    <a:pt x="287915" y="62054"/>
                    <a:pt x="297139" y="58175"/>
                    <a:pt x="305045" y="54943"/>
                  </a:cubicBezTo>
                  <a:cubicBezTo>
                    <a:pt x="310974" y="52358"/>
                    <a:pt x="314927" y="51065"/>
                    <a:pt x="324151" y="51065"/>
                  </a:cubicBezTo>
                  <a:cubicBezTo>
                    <a:pt x="341281" y="51065"/>
                    <a:pt x="350505" y="47187"/>
                    <a:pt x="358411" y="44601"/>
                  </a:cubicBezTo>
                  <a:cubicBezTo>
                    <a:pt x="364341" y="42015"/>
                    <a:pt x="368294" y="40723"/>
                    <a:pt x="378176" y="40723"/>
                  </a:cubicBezTo>
                  <a:cubicBezTo>
                    <a:pt x="388718" y="40723"/>
                    <a:pt x="393330" y="42015"/>
                    <a:pt x="399259" y="43955"/>
                  </a:cubicBezTo>
                  <a:cubicBezTo>
                    <a:pt x="406507" y="45894"/>
                    <a:pt x="415730" y="49126"/>
                    <a:pt x="432202" y="49126"/>
                  </a:cubicBezTo>
                  <a:cubicBezTo>
                    <a:pt x="443402" y="49126"/>
                    <a:pt x="448014" y="50418"/>
                    <a:pt x="453943" y="51711"/>
                  </a:cubicBezTo>
                  <a:cubicBezTo>
                    <a:pt x="461850" y="53004"/>
                    <a:pt x="470415" y="55590"/>
                    <a:pt x="486227" y="55590"/>
                  </a:cubicBezTo>
                  <a:cubicBezTo>
                    <a:pt x="503357" y="55590"/>
                    <a:pt x="512581" y="52358"/>
                    <a:pt x="519828" y="49772"/>
                  </a:cubicBezTo>
                  <a:cubicBezTo>
                    <a:pt x="525757" y="47833"/>
                    <a:pt x="530369" y="45894"/>
                    <a:pt x="540252" y="45894"/>
                  </a:cubicBezTo>
                  <a:cubicBezTo>
                    <a:pt x="554088" y="45894"/>
                    <a:pt x="561335" y="45894"/>
                    <a:pt x="567923" y="45247"/>
                  </a:cubicBezTo>
                  <a:cubicBezTo>
                    <a:pt x="574512" y="45247"/>
                    <a:pt x="581100" y="44601"/>
                    <a:pt x="594277" y="44601"/>
                  </a:cubicBezTo>
                  <a:cubicBezTo>
                    <a:pt x="604819" y="44601"/>
                    <a:pt x="610089" y="45894"/>
                    <a:pt x="616019" y="47833"/>
                  </a:cubicBezTo>
                  <a:cubicBezTo>
                    <a:pt x="623925" y="49772"/>
                    <a:pt x="631831" y="52358"/>
                    <a:pt x="648302" y="52358"/>
                  </a:cubicBezTo>
                  <a:cubicBezTo>
                    <a:pt x="663456" y="52358"/>
                    <a:pt x="671362" y="51065"/>
                    <a:pt x="678609" y="49772"/>
                  </a:cubicBezTo>
                  <a:cubicBezTo>
                    <a:pt x="685198" y="48479"/>
                    <a:pt x="690468" y="47833"/>
                    <a:pt x="702328" y="47833"/>
                  </a:cubicBezTo>
                  <a:cubicBezTo>
                    <a:pt x="716163" y="47833"/>
                    <a:pt x="723411" y="47187"/>
                    <a:pt x="730658" y="47187"/>
                  </a:cubicBezTo>
                  <a:cubicBezTo>
                    <a:pt x="737246" y="46540"/>
                    <a:pt x="743835" y="46540"/>
                    <a:pt x="756353" y="46540"/>
                  </a:cubicBezTo>
                  <a:cubicBezTo>
                    <a:pt x="768212" y="46540"/>
                    <a:pt x="774142" y="47187"/>
                    <a:pt x="780730" y="48479"/>
                  </a:cubicBezTo>
                  <a:cubicBezTo>
                    <a:pt x="787977" y="49772"/>
                    <a:pt x="795883" y="50418"/>
                    <a:pt x="810378" y="50418"/>
                  </a:cubicBezTo>
                  <a:cubicBezTo>
                    <a:pt x="822237" y="50418"/>
                    <a:pt x="827508" y="51065"/>
                    <a:pt x="834096" y="52358"/>
                  </a:cubicBezTo>
                  <a:cubicBezTo>
                    <a:pt x="841344" y="53650"/>
                    <a:pt x="849250" y="54943"/>
                    <a:pt x="865062" y="54943"/>
                  </a:cubicBezTo>
                  <a:cubicBezTo>
                    <a:pt x="882851" y="54943"/>
                    <a:pt x="892733" y="50418"/>
                    <a:pt x="899981" y="47187"/>
                  </a:cubicBezTo>
                  <a:cubicBezTo>
                    <a:pt x="905910" y="44601"/>
                    <a:pt x="909863" y="42662"/>
                    <a:pt x="919087" y="42662"/>
                  </a:cubicBezTo>
                  <a:cubicBezTo>
                    <a:pt x="928311" y="42662"/>
                    <a:pt x="932264" y="44601"/>
                    <a:pt x="938194" y="46540"/>
                  </a:cubicBezTo>
                  <a:cubicBezTo>
                    <a:pt x="946100" y="49772"/>
                    <a:pt x="955324" y="53650"/>
                    <a:pt x="973112" y="53650"/>
                  </a:cubicBezTo>
                  <a:cubicBezTo>
                    <a:pt x="986948" y="53650"/>
                    <a:pt x="993537" y="53650"/>
                    <a:pt x="1000784" y="53004"/>
                  </a:cubicBezTo>
                  <a:cubicBezTo>
                    <a:pt x="1007372" y="53004"/>
                    <a:pt x="1013961" y="52358"/>
                    <a:pt x="1027138" y="52358"/>
                  </a:cubicBezTo>
                  <a:cubicBezTo>
                    <a:pt x="1041632" y="52358"/>
                    <a:pt x="1048879" y="51711"/>
                    <a:pt x="1056127" y="51065"/>
                  </a:cubicBezTo>
                  <a:cubicBezTo>
                    <a:pt x="1062715" y="50418"/>
                    <a:pt x="1068645" y="49772"/>
                    <a:pt x="1081163" y="49772"/>
                  </a:cubicBezTo>
                  <a:cubicBezTo>
                    <a:pt x="1094999" y="49772"/>
                    <a:pt x="1101587" y="49772"/>
                    <a:pt x="1108175" y="49772"/>
                  </a:cubicBezTo>
                  <a:cubicBezTo>
                    <a:pt x="1114764" y="49772"/>
                    <a:pt x="1121352" y="49772"/>
                    <a:pt x="1135188" y="49772"/>
                  </a:cubicBezTo>
                  <a:cubicBezTo>
                    <a:pt x="1145730" y="49772"/>
                    <a:pt x="1150342" y="51065"/>
                    <a:pt x="1156271" y="53004"/>
                  </a:cubicBezTo>
                  <a:cubicBezTo>
                    <a:pt x="1163518" y="55590"/>
                    <a:pt x="1172742" y="58175"/>
                    <a:pt x="1189213" y="58175"/>
                  </a:cubicBezTo>
                  <a:cubicBezTo>
                    <a:pt x="1207661" y="58175"/>
                    <a:pt x="1217544" y="53004"/>
                    <a:pt x="1225450" y="49126"/>
                  </a:cubicBezTo>
                  <a:cubicBezTo>
                    <a:pt x="1231379" y="45894"/>
                    <a:pt x="1234673" y="44601"/>
                    <a:pt x="1243897" y="44601"/>
                  </a:cubicBezTo>
                  <a:cubicBezTo>
                    <a:pt x="1257074" y="44601"/>
                    <a:pt x="1263663" y="44601"/>
                    <a:pt x="1270251" y="45247"/>
                  </a:cubicBezTo>
                  <a:cubicBezTo>
                    <a:pt x="1277498" y="45247"/>
                    <a:pt x="1284087" y="45894"/>
                    <a:pt x="1297922" y="45894"/>
                  </a:cubicBezTo>
                  <a:cubicBezTo>
                    <a:pt x="1311758" y="45894"/>
                    <a:pt x="1319005" y="45894"/>
                    <a:pt x="1325594" y="45247"/>
                  </a:cubicBezTo>
                  <a:cubicBezTo>
                    <a:pt x="1332182" y="45247"/>
                    <a:pt x="1338771" y="44601"/>
                    <a:pt x="1351948" y="44601"/>
                  </a:cubicBezTo>
                  <a:cubicBezTo>
                    <a:pt x="1363148" y="44601"/>
                    <a:pt x="1368419" y="45894"/>
                    <a:pt x="1374348" y="47187"/>
                  </a:cubicBezTo>
                  <a:cubicBezTo>
                    <a:pt x="1381596" y="49126"/>
                    <a:pt x="1390161" y="51065"/>
                    <a:pt x="1405973" y="51065"/>
                  </a:cubicBezTo>
                  <a:cubicBezTo>
                    <a:pt x="1418491" y="51065"/>
                    <a:pt x="1424420" y="51711"/>
                    <a:pt x="1431009" y="52358"/>
                  </a:cubicBezTo>
                  <a:cubicBezTo>
                    <a:pt x="1438256" y="53004"/>
                    <a:pt x="1445503" y="54297"/>
                    <a:pt x="1459998" y="54297"/>
                  </a:cubicBezTo>
                  <a:cubicBezTo>
                    <a:pt x="1471198" y="54297"/>
                    <a:pt x="1475810" y="55590"/>
                    <a:pt x="1482399" y="56882"/>
                  </a:cubicBezTo>
                  <a:cubicBezTo>
                    <a:pt x="1489646" y="58822"/>
                    <a:pt x="1498211" y="60761"/>
                    <a:pt x="1514682" y="60761"/>
                  </a:cubicBezTo>
                  <a:cubicBezTo>
                    <a:pt x="1529177" y="60761"/>
                    <a:pt x="1537083" y="60114"/>
                    <a:pt x="1544330" y="58822"/>
                  </a:cubicBezTo>
                  <a:cubicBezTo>
                    <a:pt x="1550919" y="58175"/>
                    <a:pt x="1556848" y="57529"/>
                    <a:pt x="1569366" y="57529"/>
                  </a:cubicBezTo>
                  <a:cubicBezTo>
                    <a:pt x="1587155" y="57529"/>
                    <a:pt x="1597038" y="53004"/>
                    <a:pt x="1604944" y="49772"/>
                  </a:cubicBezTo>
                  <a:cubicBezTo>
                    <a:pt x="1610873" y="47187"/>
                    <a:pt x="1614826" y="45247"/>
                    <a:pt x="1624050" y="45247"/>
                  </a:cubicBezTo>
                  <a:cubicBezTo>
                    <a:pt x="1636568" y="45247"/>
                    <a:pt x="1642498" y="45894"/>
                    <a:pt x="1649086" y="46540"/>
                  </a:cubicBezTo>
                  <a:cubicBezTo>
                    <a:pt x="1656334" y="47187"/>
                    <a:pt x="1663581" y="47833"/>
                    <a:pt x="1678075" y="47833"/>
                  </a:cubicBezTo>
                  <a:cubicBezTo>
                    <a:pt x="1695205" y="47833"/>
                    <a:pt x="1705088" y="43955"/>
                    <a:pt x="1712335" y="41369"/>
                  </a:cubicBezTo>
                  <a:cubicBezTo>
                    <a:pt x="1718265" y="38783"/>
                    <a:pt x="1722218" y="37491"/>
                    <a:pt x="1732101" y="37491"/>
                  </a:cubicBezTo>
                  <a:cubicBezTo>
                    <a:pt x="1743960" y="37491"/>
                    <a:pt x="1749889" y="38137"/>
                    <a:pt x="1756478" y="39430"/>
                  </a:cubicBezTo>
                  <a:cubicBezTo>
                    <a:pt x="1763725" y="40723"/>
                    <a:pt x="1771631" y="41369"/>
                    <a:pt x="1786126" y="41369"/>
                  </a:cubicBezTo>
                  <a:cubicBezTo>
                    <a:pt x="1794032" y="41369"/>
                    <a:pt x="1796667" y="43308"/>
                    <a:pt x="1802597" y="46540"/>
                  </a:cubicBezTo>
                  <a:cubicBezTo>
                    <a:pt x="1810503" y="51711"/>
                    <a:pt x="1821044" y="58175"/>
                    <a:pt x="1840810" y="58175"/>
                  </a:cubicBezTo>
                  <a:cubicBezTo>
                    <a:pt x="1854646" y="58175"/>
                    <a:pt x="1861234" y="58175"/>
                    <a:pt x="1868481" y="58175"/>
                  </a:cubicBezTo>
                  <a:cubicBezTo>
                    <a:pt x="1875070" y="58175"/>
                    <a:pt x="1881658" y="58175"/>
                    <a:pt x="1894835" y="58175"/>
                  </a:cubicBezTo>
                  <a:cubicBezTo>
                    <a:pt x="1912624" y="58175"/>
                    <a:pt x="1921848" y="54297"/>
                    <a:pt x="1929754" y="51065"/>
                  </a:cubicBezTo>
                  <a:cubicBezTo>
                    <a:pt x="1935683" y="48479"/>
                    <a:pt x="1939636" y="47187"/>
                    <a:pt x="1949519" y="47187"/>
                  </a:cubicBezTo>
                  <a:cubicBezTo>
                    <a:pt x="1963355" y="47187"/>
                    <a:pt x="1969943" y="47187"/>
                    <a:pt x="1976532" y="47187"/>
                  </a:cubicBezTo>
                  <a:cubicBezTo>
                    <a:pt x="1983120" y="47187"/>
                    <a:pt x="1989709" y="47187"/>
                    <a:pt x="2003544" y="47187"/>
                  </a:cubicBezTo>
                  <a:cubicBezTo>
                    <a:pt x="2019357" y="47187"/>
                    <a:pt x="2027263" y="45247"/>
                    <a:pt x="2035169" y="43955"/>
                  </a:cubicBezTo>
                  <a:cubicBezTo>
                    <a:pt x="2041098" y="42662"/>
                    <a:pt x="2046369" y="41369"/>
                    <a:pt x="2058228" y="41369"/>
                  </a:cubicBezTo>
                  <a:cubicBezTo>
                    <a:pt x="2065476" y="41369"/>
                    <a:pt x="2068111" y="43308"/>
                    <a:pt x="2074040" y="47187"/>
                  </a:cubicBezTo>
                  <a:cubicBezTo>
                    <a:pt x="2081947" y="53004"/>
                    <a:pt x="2092488" y="60114"/>
                    <a:pt x="2112913" y="60114"/>
                  </a:cubicBezTo>
                  <a:cubicBezTo>
                    <a:pt x="2132019" y="60114"/>
                    <a:pt x="2142560" y="53650"/>
                    <a:pt x="2150466" y="49126"/>
                  </a:cubicBezTo>
                  <a:cubicBezTo>
                    <a:pt x="2156396" y="45894"/>
                    <a:pt x="2159032" y="43955"/>
                    <a:pt x="2166938" y="43955"/>
                  </a:cubicBezTo>
                  <a:cubicBezTo>
                    <a:pt x="2180114" y="43955"/>
                    <a:pt x="2186703" y="43955"/>
                    <a:pt x="2193291" y="43955"/>
                  </a:cubicBezTo>
                  <a:cubicBezTo>
                    <a:pt x="2199880" y="43955"/>
                    <a:pt x="2207127" y="44601"/>
                    <a:pt x="2220963" y="44601"/>
                  </a:cubicBezTo>
                  <a:cubicBezTo>
                    <a:pt x="2230846" y="44601"/>
                    <a:pt x="2234140" y="46540"/>
                    <a:pt x="2240728" y="48479"/>
                  </a:cubicBezTo>
                  <a:cubicBezTo>
                    <a:pt x="2248634" y="51711"/>
                    <a:pt x="2257858" y="55590"/>
                    <a:pt x="2275647" y="55590"/>
                  </a:cubicBezTo>
                  <a:cubicBezTo>
                    <a:pt x="2289483" y="55590"/>
                    <a:pt x="2297389" y="54943"/>
                    <a:pt x="2303977" y="54943"/>
                  </a:cubicBezTo>
                  <a:cubicBezTo>
                    <a:pt x="2310566" y="54297"/>
                    <a:pt x="2317154" y="54297"/>
                    <a:pt x="2329672" y="54297"/>
                  </a:cubicBezTo>
                  <a:cubicBezTo>
                    <a:pt x="2343508" y="54297"/>
                    <a:pt x="2350755" y="54297"/>
                    <a:pt x="2357343" y="53650"/>
                  </a:cubicBezTo>
                  <a:cubicBezTo>
                    <a:pt x="2363932" y="53650"/>
                    <a:pt x="2370520" y="53004"/>
                    <a:pt x="2383697" y="53004"/>
                  </a:cubicBezTo>
                  <a:cubicBezTo>
                    <a:pt x="2394239" y="53004"/>
                    <a:pt x="2399510" y="54297"/>
                    <a:pt x="2405439" y="56236"/>
                  </a:cubicBezTo>
                  <a:cubicBezTo>
                    <a:pt x="2412686" y="58175"/>
                    <a:pt x="2421910" y="60761"/>
                    <a:pt x="2437722" y="60761"/>
                  </a:cubicBezTo>
                  <a:cubicBezTo>
                    <a:pt x="2456170" y="60761"/>
                    <a:pt x="2466712" y="54943"/>
                    <a:pt x="2474618" y="50418"/>
                  </a:cubicBezTo>
                  <a:cubicBezTo>
                    <a:pt x="2480547" y="47187"/>
                    <a:pt x="2483842" y="45247"/>
                    <a:pt x="2491748" y="45247"/>
                  </a:cubicBezTo>
                  <a:cubicBezTo>
                    <a:pt x="2501630" y="45247"/>
                    <a:pt x="2505583" y="46540"/>
                    <a:pt x="2511513" y="49126"/>
                  </a:cubicBezTo>
                  <a:cubicBezTo>
                    <a:pt x="2519419" y="52358"/>
                    <a:pt x="2528643" y="55590"/>
                    <a:pt x="2545773" y="55590"/>
                  </a:cubicBezTo>
                  <a:cubicBezTo>
                    <a:pt x="2559609" y="55590"/>
                    <a:pt x="2567515" y="54943"/>
                    <a:pt x="2574103" y="54943"/>
                  </a:cubicBezTo>
                  <a:cubicBezTo>
                    <a:pt x="2580692" y="54297"/>
                    <a:pt x="2587280" y="54297"/>
                    <a:pt x="2599798" y="54297"/>
                  </a:cubicBezTo>
                  <a:cubicBezTo>
                    <a:pt x="2614951" y="54297"/>
                    <a:pt x="2622199" y="53650"/>
                    <a:pt x="2629446" y="52358"/>
                  </a:cubicBezTo>
                  <a:cubicBezTo>
                    <a:pt x="2636035" y="51711"/>
                    <a:pt x="2641964" y="51065"/>
                    <a:pt x="2653823" y="51065"/>
                  </a:cubicBezTo>
                  <a:cubicBezTo>
                    <a:pt x="2672271" y="51065"/>
                    <a:pt x="2682812" y="45247"/>
                    <a:pt x="2690718" y="41369"/>
                  </a:cubicBezTo>
                  <a:cubicBezTo>
                    <a:pt x="2696648" y="38137"/>
                    <a:pt x="2699942" y="36198"/>
                    <a:pt x="2708507" y="36198"/>
                  </a:cubicBezTo>
                  <a:cubicBezTo>
                    <a:pt x="2714437" y="36198"/>
                    <a:pt x="2716413" y="38137"/>
                    <a:pt x="2722343" y="43308"/>
                  </a:cubicBezTo>
                  <a:cubicBezTo>
                    <a:pt x="2730249" y="50418"/>
                    <a:pt x="2741450" y="60761"/>
                    <a:pt x="2762532" y="60761"/>
                  </a:cubicBezTo>
                  <a:cubicBezTo>
                    <a:pt x="2781639" y="60761"/>
                    <a:pt x="2792839" y="54297"/>
                    <a:pt x="2800087" y="49126"/>
                  </a:cubicBezTo>
                  <a:cubicBezTo>
                    <a:pt x="2806016" y="45247"/>
                    <a:pt x="2808651" y="43308"/>
                    <a:pt x="2816558" y="43308"/>
                  </a:cubicBezTo>
                  <a:cubicBezTo>
                    <a:pt x="2829076" y="43308"/>
                    <a:pt x="2835005" y="43955"/>
                    <a:pt x="2841594" y="44601"/>
                  </a:cubicBezTo>
                  <a:cubicBezTo>
                    <a:pt x="2848841" y="45247"/>
                    <a:pt x="2856088" y="45894"/>
                    <a:pt x="2870583" y="45894"/>
                  </a:cubicBezTo>
                  <a:cubicBezTo>
                    <a:pt x="2878489" y="45894"/>
                    <a:pt x="2881783" y="47833"/>
                    <a:pt x="2887054" y="51065"/>
                  </a:cubicBezTo>
                  <a:cubicBezTo>
                    <a:pt x="2894960" y="55590"/>
                    <a:pt x="2905502" y="62054"/>
                    <a:pt x="2924608" y="62054"/>
                  </a:cubicBezTo>
                  <a:cubicBezTo>
                    <a:pt x="2939762" y="62054"/>
                    <a:pt x="2948326" y="60761"/>
                    <a:pt x="2955574" y="59468"/>
                  </a:cubicBezTo>
                  <a:cubicBezTo>
                    <a:pt x="2962162" y="58175"/>
                    <a:pt x="2967433" y="57529"/>
                    <a:pt x="2979292" y="57529"/>
                  </a:cubicBezTo>
                  <a:cubicBezTo>
                    <a:pt x="2992469" y="57529"/>
                    <a:pt x="2998399" y="58175"/>
                    <a:pt x="3004987" y="58175"/>
                  </a:cubicBezTo>
                  <a:cubicBezTo>
                    <a:pt x="3012234" y="58822"/>
                    <a:pt x="3019482" y="58822"/>
                    <a:pt x="3033317" y="58822"/>
                  </a:cubicBezTo>
                  <a:cubicBezTo>
                    <a:pt x="3047812" y="58822"/>
                    <a:pt x="3055718" y="58175"/>
                    <a:pt x="3062965" y="56882"/>
                  </a:cubicBezTo>
                  <a:cubicBezTo>
                    <a:pt x="3069554" y="56236"/>
                    <a:pt x="3075483" y="55590"/>
                    <a:pt x="3088001" y="55590"/>
                  </a:cubicBezTo>
                  <a:cubicBezTo>
                    <a:pt x="3105131" y="55590"/>
                    <a:pt x="3114355" y="52358"/>
                    <a:pt x="3121602" y="49772"/>
                  </a:cubicBezTo>
                  <a:cubicBezTo>
                    <a:pt x="3127532" y="47833"/>
                    <a:pt x="3132144" y="46540"/>
                    <a:pt x="3142685" y="46540"/>
                  </a:cubicBezTo>
                  <a:cubicBezTo>
                    <a:pt x="3159156" y="46540"/>
                    <a:pt x="3168380" y="43955"/>
                    <a:pt x="3175628" y="41369"/>
                  </a:cubicBezTo>
                  <a:cubicBezTo>
                    <a:pt x="3181557" y="39430"/>
                    <a:pt x="3186169" y="38137"/>
                    <a:pt x="3197369" y="38137"/>
                  </a:cubicBezTo>
                  <a:cubicBezTo>
                    <a:pt x="3208570" y="38137"/>
                    <a:pt x="3213182" y="39430"/>
                    <a:pt x="3219770" y="40723"/>
                  </a:cubicBezTo>
                  <a:cubicBezTo>
                    <a:pt x="3227017" y="42662"/>
                    <a:pt x="3235582" y="44601"/>
                    <a:pt x="3252054" y="44601"/>
                  </a:cubicBezTo>
                  <a:cubicBezTo>
                    <a:pt x="3265230" y="44601"/>
                    <a:pt x="3274454" y="41369"/>
                    <a:pt x="3281701" y="39430"/>
                  </a:cubicBezTo>
                  <a:cubicBezTo>
                    <a:pt x="3284337" y="38783"/>
                    <a:pt x="3288290" y="37491"/>
                    <a:pt x="3288949" y="37491"/>
                  </a:cubicBezTo>
                  <a:cubicBezTo>
                    <a:pt x="3288949" y="37491"/>
                    <a:pt x="3290266" y="38137"/>
                    <a:pt x="3292243" y="40076"/>
                  </a:cubicBezTo>
                  <a:lnTo>
                    <a:pt x="3292243" y="93727"/>
                  </a:lnTo>
                  <a:cubicBezTo>
                    <a:pt x="3292243" y="106654"/>
                    <a:pt x="3291584" y="113118"/>
                    <a:pt x="3290925" y="119582"/>
                  </a:cubicBezTo>
                  <a:cubicBezTo>
                    <a:pt x="3290266" y="127339"/>
                    <a:pt x="3288949" y="134449"/>
                    <a:pt x="3288949" y="149963"/>
                  </a:cubicBezTo>
                  <a:cubicBezTo>
                    <a:pt x="3288949" y="162244"/>
                    <a:pt x="3287631" y="168062"/>
                    <a:pt x="3286972" y="174525"/>
                  </a:cubicBezTo>
                  <a:cubicBezTo>
                    <a:pt x="3285655" y="181636"/>
                    <a:pt x="3284337" y="190039"/>
                    <a:pt x="3284337" y="206199"/>
                  </a:cubicBezTo>
                  <a:cubicBezTo>
                    <a:pt x="3284337" y="219773"/>
                    <a:pt x="3284337" y="226883"/>
                    <a:pt x="3283678" y="233347"/>
                  </a:cubicBezTo>
                  <a:cubicBezTo>
                    <a:pt x="3283678" y="240457"/>
                    <a:pt x="3283019" y="247568"/>
                    <a:pt x="3283019" y="262435"/>
                  </a:cubicBezTo>
                  <a:cubicBezTo>
                    <a:pt x="3283019" y="274716"/>
                    <a:pt x="3281701" y="280534"/>
                    <a:pt x="3281043" y="286997"/>
                  </a:cubicBezTo>
                  <a:cubicBezTo>
                    <a:pt x="3279725" y="294108"/>
                    <a:pt x="3278407" y="302511"/>
                    <a:pt x="3278407" y="318024"/>
                  </a:cubicBezTo>
                  <a:cubicBezTo>
                    <a:pt x="3278407" y="335477"/>
                    <a:pt x="3282360" y="345173"/>
                    <a:pt x="3284996" y="352929"/>
                  </a:cubicBezTo>
                  <a:cubicBezTo>
                    <a:pt x="3287631" y="359393"/>
                    <a:pt x="3288949" y="363918"/>
                    <a:pt x="3288949" y="374260"/>
                  </a:cubicBezTo>
                  <a:cubicBezTo>
                    <a:pt x="3288949" y="384602"/>
                    <a:pt x="3286972" y="389127"/>
                    <a:pt x="3284996" y="394945"/>
                  </a:cubicBezTo>
                  <a:cubicBezTo>
                    <a:pt x="3281701" y="402701"/>
                    <a:pt x="3277748" y="412397"/>
                    <a:pt x="3277748" y="430496"/>
                  </a:cubicBezTo>
                  <a:cubicBezTo>
                    <a:pt x="3277748" y="445363"/>
                    <a:pt x="3278407" y="453120"/>
                    <a:pt x="3279725" y="460877"/>
                  </a:cubicBezTo>
                  <a:cubicBezTo>
                    <a:pt x="3280384" y="467340"/>
                    <a:pt x="3281043" y="473804"/>
                    <a:pt x="3281043" y="486732"/>
                  </a:cubicBezTo>
                  <a:cubicBezTo>
                    <a:pt x="3281043" y="499014"/>
                    <a:pt x="3279725" y="504831"/>
                    <a:pt x="3278407" y="511295"/>
                  </a:cubicBezTo>
                  <a:cubicBezTo>
                    <a:pt x="3277090" y="519052"/>
                    <a:pt x="3275113" y="527455"/>
                    <a:pt x="3275113" y="542968"/>
                  </a:cubicBezTo>
                  <a:cubicBezTo>
                    <a:pt x="3275113" y="559774"/>
                    <a:pt x="3278407" y="569470"/>
                    <a:pt x="3280384" y="577227"/>
                  </a:cubicBezTo>
                  <a:cubicBezTo>
                    <a:pt x="3282360" y="583691"/>
                    <a:pt x="3283678" y="588216"/>
                    <a:pt x="3283678" y="599204"/>
                  </a:cubicBezTo>
                  <a:cubicBezTo>
                    <a:pt x="3283678" y="612132"/>
                    <a:pt x="3283019" y="618596"/>
                    <a:pt x="3281701" y="625060"/>
                  </a:cubicBezTo>
                  <a:cubicBezTo>
                    <a:pt x="3281043" y="632817"/>
                    <a:pt x="3279725" y="640573"/>
                    <a:pt x="3279725" y="655440"/>
                  </a:cubicBezTo>
                  <a:cubicBezTo>
                    <a:pt x="3279725" y="669661"/>
                    <a:pt x="3279725" y="676771"/>
                    <a:pt x="3279725" y="683881"/>
                  </a:cubicBezTo>
                  <a:cubicBezTo>
                    <a:pt x="3279725" y="690992"/>
                    <a:pt x="3279725" y="697456"/>
                    <a:pt x="3279725" y="711676"/>
                  </a:cubicBezTo>
                  <a:cubicBezTo>
                    <a:pt x="3279725" y="725897"/>
                    <a:pt x="3279725" y="732361"/>
                    <a:pt x="3279725" y="739471"/>
                  </a:cubicBezTo>
                  <a:cubicBezTo>
                    <a:pt x="3279725" y="746581"/>
                    <a:pt x="3279066" y="753692"/>
                    <a:pt x="3279066" y="767912"/>
                  </a:cubicBezTo>
                  <a:cubicBezTo>
                    <a:pt x="3279066" y="776962"/>
                    <a:pt x="3277090" y="780840"/>
                    <a:pt x="3273795" y="786658"/>
                  </a:cubicBezTo>
                  <a:cubicBezTo>
                    <a:pt x="3269184" y="794414"/>
                    <a:pt x="3263913" y="804756"/>
                    <a:pt x="3263913" y="824148"/>
                  </a:cubicBezTo>
                  <a:cubicBezTo>
                    <a:pt x="3263913" y="839662"/>
                    <a:pt x="3265230" y="847418"/>
                    <a:pt x="3265889" y="854529"/>
                  </a:cubicBezTo>
                  <a:cubicBezTo>
                    <a:pt x="3266548" y="860992"/>
                    <a:pt x="3267866" y="867456"/>
                    <a:pt x="3267866" y="880384"/>
                  </a:cubicBezTo>
                  <a:cubicBezTo>
                    <a:pt x="3267866" y="899776"/>
                    <a:pt x="3273795" y="910118"/>
                    <a:pt x="3278407" y="917875"/>
                  </a:cubicBezTo>
                  <a:cubicBezTo>
                    <a:pt x="3281701" y="924339"/>
                    <a:pt x="3283678" y="927571"/>
                    <a:pt x="3283678" y="936620"/>
                  </a:cubicBezTo>
                  <a:cubicBezTo>
                    <a:pt x="3283678" y="948902"/>
                    <a:pt x="3282360" y="954073"/>
                    <a:pt x="3281043" y="960537"/>
                  </a:cubicBezTo>
                  <a:cubicBezTo>
                    <a:pt x="3279066" y="968293"/>
                    <a:pt x="3277748" y="976696"/>
                    <a:pt x="3277748" y="992856"/>
                  </a:cubicBezTo>
                  <a:cubicBezTo>
                    <a:pt x="3277748" y="1010955"/>
                    <a:pt x="3281701" y="1020651"/>
                    <a:pt x="3284996" y="1028408"/>
                  </a:cubicBezTo>
                  <a:cubicBezTo>
                    <a:pt x="3287631" y="1034872"/>
                    <a:pt x="3289608" y="1038750"/>
                    <a:pt x="3289608" y="1049092"/>
                  </a:cubicBezTo>
                  <a:cubicBezTo>
                    <a:pt x="3289608" y="1062666"/>
                    <a:pt x="3288949" y="1069130"/>
                    <a:pt x="3288949" y="1075594"/>
                  </a:cubicBezTo>
                  <a:cubicBezTo>
                    <a:pt x="3288290" y="1082704"/>
                    <a:pt x="3287631" y="1090461"/>
                    <a:pt x="3287631" y="1105328"/>
                  </a:cubicBezTo>
                  <a:cubicBezTo>
                    <a:pt x="3287631" y="1115024"/>
                    <a:pt x="3285655" y="1119549"/>
                    <a:pt x="3283019" y="1125366"/>
                  </a:cubicBezTo>
                  <a:cubicBezTo>
                    <a:pt x="3279725" y="1133123"/>
                    <a:pt x="3275113" y="1143465"/>
                    <a:pt x="3275113" y="1161564"/>
                  </a:cubicBezTo>
                  <a:cubicBezTo>
                    <a:pt x="3275113" y="1177724"/>
                    <a:pt x="3277090" y="1186773"/>
                    <a:pt x="3279066" y="1194530"/>
                  </a:cubicBezTo>
                  <a:cubicBezTo>
                    <a:pt x="3281043" y="1200994"/>
                    <a:pt x="3281701" y="1206165"/>
                    <a:pt x="3281701" y="1217800"/>
                  </a:cubicBezTo>
                  <a:cubicBezTo>
                    <a:pt x="3281701" y="1233960"/>
                    <a:pt x="3283678" y="1243009"/>
                    <a:pt x="3285655" y="1250120"/>
                  </a:cubicBezTo>
                  <a:cubicBezTo>
                    <a:pt x="3286972" y="1256584"/>
                    <a:pt x="3288290" y="1261755"/>
                    <a:pt x="3288290" y="1274036"/>
                  </a:cubicBezTo>
                  <a:cubicBezTo>
                    <a:pt x="3288290" y="1287610"/>
                    <a:pt x="3287631" y="1294074"/>
                    <a:pt x="3287631" y="1301185"/>
                  </a:cubicBezTo>
                  <a:cubicBezTo>
                    <a:pt x="3286972" y="1308295"/>
                    <a:pt x="3286972" y="1316052"/>
                    <a:pt x="3286972" y="1330272"/>
                  </a:cubicBezTo>
                  <a:cubicBezTo>
                    <a:pt x="3286972" y="1346432"/>
                    <a:pt x="3288949" y="1354835"/>
                    <a:pt x="3290266" y="1362592"/>
                  </a:cubicBezTo>
                  <a:cubicBezTo>
                    <a:pt x="3291584" y="1369056"/>
                    <a:pt x="3292902" y="1374227"/>
                    <a:pt x="3292902" y="1386508"/>
                  </a:cubicBezTo>
                  <a:cubicBezTo>
                    <a:pt x="3292902" y="1396204"/>
                    <a:pt x="3290925" y="1400082"/>
                    <a:pt x="3287631" y="1405900"/>
                  </a:cubicBezTo>
                  <a:cubicBezTo>
                    <a:pt x="3283678" y="1414303"/>
                    <a:pt x="3278407" y="1423999"/>
                    <a:pt x="3278407" y="1442744"/>
                  </a:cubicBezTo>
                  <a:cubicBezTo>
                    <a:pt x="3278407" y="1457611"/>
                    <a:pt x="3279066" y="1465368"/>
                    <a:pt x="3279725" y="1472478"/>
                  </a:cubicBezTo>
                  <a:cubicBezTo>
                    <a:pt x="3280384" y="1479588"/>
                    <a:pt x="3281043" y="1486052"/>
                    <a:pt x="3281043" y="1498980"/>
                  </a:cubicBezTo>
                  <a:cubicBezTo>
                    <a:pt x="3281043" y="1509969"/>
                    <a:pt x="3279725" y="1515140"/>
                    <a:pt x="3277748" y="1521604"/>
                  </a:cubicBezTo>
                  <a:cubicBezTo>
                    <a:pt x="3275113" y="1529360"/>
                    <a:pt x="3272478" y="1538410"/>
                    <a:pt x="3272478" y="1555216"/>
                  </a:cubicBezTo>
                  <a:cubicBezTo>
                    <a:pt x="3272478" y="1568144"/>
                    <a:pt x="3271819" y="1574608"/>
                    <a:pt x="3271160" y="1581072"/>
                  </a:cubicBezTo>
                  <a:cubicBezTo>
                    <a:pt x="3270501" y="1588828"/>
                    <a:pt x="3269184" y="1596585"/>
                    <a:pt x="3269184" y="1611452"/>
                  </a:cubicBezTo>
                  <a:cubicBezTo>
                    <a:pt x="3269184" y="1631490"/>
                    <a:pt x="3277090" y="1642479"/>
                    <a:pt x="3283019" y="1650882"/>
                  </a:cubicBezTo>
                  <a:cubicBezTo>
                    <a:pt x="3287631" y="1657346"/>
                    <a:pt x="3289608" y="1659931"/>
                    <a:pt x="3289608" y="1667688"/>
                  </a:cubicBezTo>
                  <a:cubicBezTo>
                    <a:pt x="3289608" y="1677384"/>
                    <a:pt x="3287631" y="1680616"/>
                    <a:pt x="3284337" y="1687080"/>
                  </a:cubicBezTo>
                  <a:cubicBezTo>
                    <a:pt x="3280384" y="1695483"/>
                    <a:pt x="3275113" y="1705179"/>
                    <a:pt x="3275113" y="1723924"/>
                  </a:cubicBezTo>
                  <a:cubicBezTo>
                    <a:pt x="3275113" y="1737498"/>
                    <a:pt x="3275113" y="1744608"/>
                    <a:pt x="3275113" y="1751719"/>
                  </a:cubicBezTo>
                  <a:cubicBezTo>
                    <a:pt x="3275113" y="1758829"/>
                    <a:pt x="3275113" y="1765939"/>
                    <a:pt x="3275113" y="1780160"/>
                  </a:cubicBezTo>
                  <a:cubicBezTo>
                    <a:pt x="3275113" y="1794381"/>
                    <a:pt x="3275113" y="1800845"/>
                    <a:pt x="3275113" y="1807955"/>
                  </a:cubicBezTo>
                  <a:cubicBezTo>
                    <a:pt x="3275113" y="1815065"/>
                    <a:pt x="3275113" y="1822175"/>
                    <a:pt x="3275113" y="1836396"/>
                  </a:cubicBezTo>
                  <a:cubicBezTo>
                    <a:pt x="3275113" y="1851909"/>
                    <a:pt x="3276431" y="1859666"/>
                    <a:pt x="3277090" y="1866776"/>
                  </a:cubicBezTo>
                  <a:cubicBezTo>
                    <a:pt x="3277748" y="1873240"/>
                    <a:pt x="3279066" y="1879704"/>
                    <a:pt x="3279066" y="1892632"/>
                  </a:cubicBezTo>
                  <a:cubicBezTo>
                    <a:pt x="3279066" y="1908792"/>
                    <a:pt x="3281043" y="1917195"/>
                    <a:pt x="3282360" y="1924952"/>
                  </a:cubicBezTo>
                  <a:cubicBezTo>
                    <a:pt x="3283678" y="1931416"/>
                    <a:pt x="3284996" y="1937233"/>
                    <a:pt x="3284996" y="1948868"/>
                  </a:cubicBezTo>
                  <a:cubicBezTo>
                    <a:pt x="3284996" y="1962442"/>
                    <a:pt x="3284996" y="1968906"/>
                    <a:pt x="3284337" y="1975370"/>
                  </a:cubicBezTo>
                  <a:cubicBezTo>
                    <a:pt x="3284337" y="1981834"/>
                    <a:pt x="3283678" y="1988944"/>
                    <a:pt x="3283678" y="2003165"/>
                  </a:cubicBezTo>
                  <a:lnTo>
                    <a:pt x="3283678" y="2119515"/>
                  </a:lnTo>
                  <a:cubicBezTo>
                    <a:pt x="3283678" y="2135675"/>
                    <a:pt x="3285655" y="2144725"/>
                    <a:pt x="3287631" y="2152481"/>
                  </a:cubicBezTo>
                  <a:cubicBezTo>
                    <a:pt x="3288290" y="2154420"/>
                    <a:pt x="3288290" y="2156359"/>
                    <a:pt x="3288949" y="2158299"/>
                  </a:cubicBezTo>
                  <a:cubicBezTo>
                    <a:pt x="3281043" y="2160238"/>
                    <a:pt x="3275772" y="2163470"/>
                    <a:pt x="3271160" y="2165409"/>
                  </a:cubicBezTo>
                  <a:cubicBezTo>
                    <a:pt x="3265230" y="2168641"/>
                    <a:pt x="3261936" y="2170580"/>
                    <a:pt x="3254030" y="2170580"/>
                  </a:cubicBezTo>
                  <a:cubicBezTo>
                    <a:pt x="3241512" y="2170580"/>
                    <a:pt x="3235582" y="2169934"/>
                    <a:pt x="3228994" y="2169287"/>
                  </a:cubicBezTo>
                  <a:cubicBezTo>
                    <a:pt x="3221747" y="2168641"/>
                    <a:pt x="3214499" y="2167994"/>
                    <a:pt x="3200005" y="2167994"/>
                  </a:cubicBezTo>
                  <a:cubicBezTo>
                    <a:pt x="3188804" y="2167994"/>
                    <a:pt x="3184192" y="2166702"/>
                    <a:pt x="3178263" y="2164762"/>
                  </a:cubicBezTo>
                  <a:cubicBezTo>
                    <a:pt x="3171016" y="2162823"/>
                    <a:pt x="3162451" y="2160238"/>
                    <a:pt x="3145980" y="2160238"/>
                  </a:cubicBezTo>
                  <a:cubicBezTo>
                    <a:pt x="3128191" y="2160238"/>
                    <a:pt x="3118967" y="2164116"/>
                    <a:pt x="3111061" y="2167348"/>
                  </a:cubicBezTo>
                  <a:cubicBezTo>
                    <a:pt x="3105131" y="2169934"/>
                    <a:pt x="3101178" y="2171226"/>
                    <a:pt x="3091296" y="2171226"/>
                  </a:cubicBezTo>
                  <a:cubicBezTo>
                    <a:pt x="3080095" y="2171226"/>
                    <a:pt x="3075483" y="2169934"/>
                    <a:pt x="3069554" y="2167994"/>
                  </a:cubicBezTo>
                  <a:cubicBezTo>
                    <a:pt x="3061648" y="2166055"/>
                    <a:pt x="3053741" y="2163470"/>
                    <a:pt x="3037270" y="2163470"/>
                  </a:cubicBezTo>
                  <a:cubicBezTo>
                    <a:pt x="3027388" y="2163470"/>
                    <a:pt x="3022776" y="2162177"/>
                    <a:pt x="3016846" y="2160238"/>
                  </a:cubicBezTo>
                  <a:cubicBezTo>
                    <a:pt x="3009599" y="2157652"/>
                    <a:pt x="3000375" y="2154420"/>
                    <a:pt x="2983245" y="2154420"/>
                  </a:cubicBezTo>
                  <a:cubicBezTo>
                    <a:pt x="2965456" y="2154420"/>
                    <a:pt x="2956233" y="2158299"/>
                    <a:pt x="2948326" y="2161531"/>
                  </a:cubicBezTo>
                  <a:cubicBezTo>
                    <a:pt x="2942397" y="2164116"/>
                    <a:pt x="2938444" y="2165409"/>
                    <a:pt x="2929220" y="2165409"/>
                  </a:cubicBezTo>
                  <a:cubicBezTo>
                    <a:pt x="2912090" y="2165409"/>
                    <a:pt x="2902866" y="2169287"/>
                    <a:pt x="2894960" y="2171873"/>
                  </a:cubicBezTo>
                  <a:cubicBezTo>
                    <a:pt x="2889031" y="2174458"/>
                    <a:pt x="2885077" y="2175751"/>
                    <a:pt x="2875195" y="2175751"/>
                  </a:cubicBezTo>
                  <a:cubicBezTo>
                    <a:pt x="2864653" y="2175751"/>
                    <a:pt x="2860041" y="2174458"/>
                    <a:pt x="2854112" y="2172519"/>
                  </a:cubicBezTo>
                  <a:cubicBezTo>
                    <a:pt x="2846865" y="2169934"/>
                    <a:pt x="2837641" y="2167348"/>
                    <a:pt x="2821170" y="2167348"/>
                  </a:cubicBezTo>
                  <a:cubicBezTo>
                    <a:pt x="2809969" y="2167348"/>
                    <a:pt x="2805357" y="2166055"/>
                    <a:pt x="2799428" y="2164762"/>
                  </a:cubicBezTo>
                  <a:cubicBezTo>
                    <a:pt x="2792180" y="2162823"/>
                    <a:pt x="2783615" y="2160884"/>
                    <a:pt x="2767144" y="2160884"/>
                  </a:cubicBezTo>
                  <a:cubicBezTo>
                    <a:pt x="2750014" y="2160884"/>
                    <a:pt x="2740791" y="2164116"/>
                    <a:pt x="2733543" y="2166702"/>
                  </a:cubicBezTo>
                  <a:cubicBezTo>
                    <a:pt x="2727614" y="2168641"/>
                    <a:pt x="2723002" y="2170580"/>
                    <a:pt x="2713119" y="2170580"/>
                  </a:cubicBezTo>
                  <a:cubicBezTo>
                    <a:pt x="2699284" y="2170580"/>
                    <a:pt x="2692036" y="2170580"/>
                    <a:pt x="2685448" y="2171226"/>
                  </a:cubicBezTo>
                  <a:cubicBezTo>
                    <a:pt x="2678859" y="2171226"/>
                    <a:pt x="2672271" y="2171873"/>
                    <a:pt x="2659094" y="2171873"/>
                  </a:cubicBezTo>
                  <a:cubicBezTo>
                    <a:pt x="2648552" y="2171873"/>
                    <a:pt x="2643282" y="2170580"/>
                    <a:pt x="2637352" y="2168641"/>
                  </a:cubicBezTo>
                  <a:cubicBezTo>
                    <a:pt x="2630105" y="2166702"/>
                    <a:pt x="2621540" y="2164116"/>
                    <a:pt x="2605069" y="2164116"/>
                  </a:cubicBezTo>
                  <a:cubicBezTo>
                    <a:pt x="2589915" y="2164116"/>
                    <a:pt x="2582009" y="2165409"/>
                    <a:pt x="2574762" y="2166702"/>
                  </a:cubicBezTo>
                  <a:cubicBezTo>
                    <a:pt x="2568173" y="2167994"/>
                    <a:pt x="2562903" y="2168641"/>
                    <a:pt x="2551044" y="2168641"/>
                  </a:cubicBezTo>
                  <a:cubicBezTo>
                    <a:pt x="2537208" y="2168641"/>
                    <a:pt x="2529961" y="2169287"/>
                    <a:pt x="2522713" y="2169287"/>
                  </a:cubicBezTo>
                  <a:cubicBezTo>
                    <a:pt x="2516125" y="2169934"/>
                    <a:pt x="2509536" y="2169934"/>
                    <a:pt x="2497018" y="2169934"/>
                  </a:cubicBezTo>
                  <a:cubicBezTo>
                    <a:pt x="2485159" y="2169934"/>
                    <a:pt x="2479230" y="2169287"/>
                    <a:pt x="2472641" y="2167994"/>
                  </a:cubicBezTo>
                  <a:cubicBezTo>
                    <a:pt x="2465394" y="2166702"/>
                    <a:pt x="2457488" y="2166055"/>
                    <a:pt x="2442993" y="2166055"/>
                  </a:cubicBezTo>
                  <a:cubicBezTo>
                    <a:pt x="2431134" y="2166055"/>
                    <a:pt x="2425863" y="2165409"/>
                    <a:pt x="2419275" y="2164116"/>
                  </a:cubicBezTo>
                  <a:cubicBezTo>
                    <a:pt x="2412028" y="2162823"/>
                    <a:pt x="2404121" y="2161531"/>
                    <a:pt x="2388309" y="2161531"/>
                  </a:cubicBezTo>
                  <a:cubicBezTo>
                    <a:pt x="2370520" y="2161531"/>
                    <a:pt x="2360638" y="2166055"/>
                    <a:pt x="2353391" y="2169287"/>
                  </a:cubicBezTo>
                  <a:cubicBezTo>
                    <a:pt x="2347461" y="2171873"/>
                    <a:pt x="2343508" y="2173812"/>
                    <a:pt x="2334284" y="2173812"/>
                  </a:cubicBezTo>
                  <a:cubicBezTo>
                    <a:pt x="2325060" y="2173812"/>
                    <a:pt x="2321107" y="2171873"/>
                    <a:pt x="2315177" y="2169934"/>
                  </a:cubicBezTo>
                  <a:cubicBezTo>
                    <a:pt x="2307271" y="2166702"/>
                    <a:pt x="2298047" y="2162823"/>
                    <a:pt x="2280259" y="2162823"/>
                  </a:cubicBezTo>
                  <a:cubicBezTo>
                    <a:pt x="2266423" y="2162823"/>
                    <a:pt x="2259835" y="2162823"/>
                    <a:pt x="2252587" y="2163470"/>
                  </a:cubicBezTo>
                  <a:cubicBezTo>
                    <a:pt x="2245999" y="2163470"/>
                    <a:pt x="2239410" y="2164116"/>
                    <a:pt x="2226234" y="2164116"/>
                  </a:cubicBezTo>
                  <a:cubicBezTo>
                    <a:pt x="2211739" y="2164116"/>
                    <a:pt x="2204492" y="2164762"/>
                    <a:pt x="2197244" y="2165409"/>
                  </a:cubicBezTo>
                  <a:cubicBezTo>
                    <a:pt x="2190656" y="2166055"/>
                    <a:pt x="2184726" y="2166702"/>
                    <a:pt x="2172208" y="2166702"/>
                  </a:cubicBezTo>
                  <a:cubicBezTo>
                    <a:pt x="2158373" y="2166702"/>
                    <a:pt x="2151784" y="2166702"/>
                    <a:pt x="2145196" y="2166702"/>
                  </a:cubicBezTo>
                  <a:cubicBezTo>
                    <a:pt x="2138607" y="2166702"/>
                    <a:pt x="2132019" y="2166702"/>
                    <a:pt x="2118183" y="2166702"/>
                  </a:cubicBezTo>
                  <a:cubicBezTo>
                    <a:pt x="2107642" y="2166702"/>
                    <a:pt x="2103030" y="2165409"/>
                    <a:pt x="2097100" y="2163470"/>
                  </a:cubicBezTo>
                  <a:cubicBezTo>
                    <a:pt x="2089853" y="2160884"/>
                    <a:pt x="2080629" y="2158299"/>
                    <a:pt x="2064158" y="2158299"/>
                  </a:cubicBezTo>
                  <a:cubicBezTo>
                    <a:pt x="2045710" y="2158299"/>
                    <a:pt x="2035828" y="2163470"/>
                    <a:pt x="2027921" y="2167348"/>
                  </a:cubicBezTo>
                  <a:cubicBezTo>
                    <a:pt x="2021992" y="2170580"/>
                    <a:pt x="2018698" y="2171873"/>
                    <a:pt x="2009474" y="2171873"/>
                  </a:cubicBezTo>
                  <a:cubicBezTo>
                    <a:pt x="1996297" y="2171873"/>
                    <a:pt x="1989709" y="2171873"/>
                    <a:pt x="1983120" y="2171226"/>
                  </a:cubicBezTo>
                  <a:cubicBezTo>
                    <a:pt x="1976532" y="2171226"/>
                    <a:pt x="1969284" y="2170580"/>
                    <a:pt x="1955449" y="2170580"/>
                  </a:cubicBezTo>
                  <a:cubicBezTo>
                    <a:pt x="1941613" y="2170580"/>
                    <a:pt x="1934366" y="2170580"/>
                    <a:pt x="1927777" y="2171226"/>
                  </a:cubicBezTo>
                  <a:cubicBezTo>
                    <a:pt x="1921189" y="2171226"/>
                    <a:pt x="1914600" y="2171873"/>
                    <a:pt x="1901424" y="2171873"/>
                  </a:cubicBezTo>
                  <a:cubicBezTo>
                    <a:pt x="1890223" y="2171873"/>
                    <a:pt x="1884952" y="2170580"/>
                    <a:pt x="1879023" y="2169287"/>
                  </a:cubicBezTo>
                  <a:cubicBezTo>
                    <a:pt x="1871776" y="2167348"/>
                    <a:pt x="1863210" y="2165409"/>
                    <a:pt x="1847398" y="2165409"/>
                  </a:cubicBezTo>
                  <a:cubicBezTo>
                    <a:pt x="1834880" y="2165409"/>
                    <a:pt x="1828951" y="2164762"/>
                    <a:pt x="1822362" y="2164116"/>
                  </a:cubicBezTo>
                  <a:cubicBezTo>
                    <a:pt x="1815115" y="2163470"/>
                    <a:pt x="1807868" y="2162177"/>
                    <a:pt x="1792714" y="2162177"/>
                  </a:cubicBezTo>
                  <a:cubicBezTo>
                    <a:pt x="1781514" y="2162177"/>
                    <a:pt x="1776902" y="2160884"/>
                    <a:pt x="1770314" y="2159591"/>
                  </a:cubicBezTo>
                  <a:cubicBezTo>
                    <a:pt x="1763066" y="2157652"/>
                    <a:pt x="1754501" y="2155713"/>
                    <a:pt x="1738689" y="2155713"/>
                  </a:cubicBezTo>
                  <a:cubicBezTo>
                    <a:pt x="1724195" y="2155713"/>
                    <a:pt x="1716288" y="2156359"/>
                    <a:pt x="1709041" y="2157652"/>
                  </a:cubicBezTo>
                  <a:cubicBezTo>
                    <a:pt x="1702453" y="2158299"/>
                    <a:pt x="1696523" y="2158945"/>
                    <a:pt x="1684005" y="2158945"/>
                  </a:cubicBezTo>
                  <a:cubicBezTo>
                    <a:pt x="1666216" y="2158945"/>
                    <a:pt x="1656334" y="2163470"/>
                    <a:pt x="1648427" y="2166702"/>
                  </a:cubicBezTo>
                  <a:cubicBezTo>
                    <a:pt x="1642498" y="2169287"/>
                    <a:pt x="1638545" y="2171226"/>
                    <a:pt x="1629321" y="2171226"/>
                  </a:cubicBezTo>
                  <a:cubicBezTo>
                    <a:pt x="1616803" y="2171226"/>
                    <a:pt x="1610873" y="2170580"/>
                    <a:pt x="1604285" y="2169934"/>
                  </a:cubicBezTo>
                  <a:cubicBezTo>
                    <a:pt x="1597038" y="2169287"/>
                    <a:pt x="1589790" y="2168641"/>
                    <a:pt x="1575296" y="2168641"/>
                  </a:cubicBezTo>
                  <a:cubicBezTo>
                    <a:pt x="1558166" y="2168641"/>
                    <a:pt x="1548283" y="2172519"/>
                    <a:pt x="1541036" y="2175105"/>
                  </a:cubicBezTo>
                  <a:cubicBezTo>
                    <a:pt x="1535106" y="2177690"/>
                    <a:pt x="1531153" y="2178983"/>
                    <a:pt x="1521271" y="2178983"/>
                  </a:cubicBezTo>
                  <a:cubicBezTo>
                    <a:pt x="1509411" y="2178983"/>
                    <a:pt x="1503482" y="2178337"/>
                    <a:pt x="1496893" y="2177044"/>
                  </a:cubicBezTo>
                  <a:cubicBezTo>
                    <a:pt x="1489646" y="2175751"/>
                    <a:pt x="1481740" y="2175105"/>
                    <a:pt x="1467245" y="2175105"/>
                  </a:cubicBezTo>
                  <a:cubicBezTo>
                    <a:pt x="1459339" y="2175105"/>
                    <a:pt x="1456704" y="2173166"/>
                    <a:pt x="1450774" y="2169934"/>
                  </a:cubicBezTo>
                  <a:cubicBezTo>
                    <a:pt x="1442868" y="2164762"/>
                    <a:pt x="1432327" y="2158299"/>
                    <a:pt x="1412561" y="2158299"/>
                  </a:cubicBezTo>
                  <a:cubicBezTo>
                    <a:pt x="1398726" y="2158299"/>
                    <a:pt x="1392137" y="2158299"/>
                    <a:pt x="1384890" y="2158299"/>
                  </a:cubicBezTo>
                  <a:cubicBezTo>
                    <a:pt x="1378301" y="2158299"/>
                    <a:pt x="1371713" y="2158299"/>
                    <a:pt x="1358536" y="2158299"/>
                  </a:cubicBezTo>
                  <a:cubicBezTo>
                    <a:pt x="1340747" y="2158299"/>
                    <a:pt x="1331524" y="2162177"/>
                    <a:pt x="1323617" y="2165409"/>
                  </a:cubicBezTo>
                  <a:cubicBezTo>
                    <a:pt x="1317688" y="2167994"/>
                    <a:pt x="1313735" y="2169287"/>
                    <a:pt x="1304511" y="2169287"/>
                  </a:cubicBezTo>
                  <a:cubicBezTo>
                    <a:pt x="1290675" y="2169287"/>
                    <a:pt x="1284087" y="2169287"/>
                    <a:pt x="1277498" y="2169287"/>
                  </a:cubicBezTo>
                  <a:cubicBezTo>
                    <a:pt x="1270910" y="2169287"/>
                    <a:pt x="1263663" y="2169287"/>
                    <a:pt x="1250486" y="2169287"/>
                  </a:cubicBezTo>
                  <a:cubicBezTo>
                    <a:pt x="1234673" y="2169287"/>
                    <a:pt x="1226767" y="2171226"/>
                    <a:pt x="1218861" y="2172519"/>
                  </a:cubicBezTo>
                  <a:cubicBezTo>
                    <a:pt x="1212932" y="2173812"/>
                    <a:pt x="1207002" y="2175105"/>
                    <a:pt x="1195802" y="2175105"/>
                  </a:cubicBezTo>
                  <a:cubicBezTo>
                    <a:pt x="1188554" y="2175105"/>
                    <a:pt x="1185919" y="2173166"/>
                    <a:pt x="1179989" y="2169287"/>
                  </a:cubicBezTo>
                  <a:cubicBezTo>
                    <a:pt x="1172083" y="2163470"/>
                    <a:pt x="1161542" y="2156359"/>
                    <a:pt x="1141118" y="2156359"/>
                  </a:cubicBezTo>
                  <a:cubicBezTo>
                    <a:pt x="1122011" y="2156359"/>
                    <a:pt x="1111470" y="2162823"/>
                    <a:pt x="1103564" y="2167348"/>
                  </a:cubicBezTo>
                  <a:cubicBezTo>
                    <a:pt x="1097634" y="2170580"/>
                    <a:pt x="1094999" y="2172519"/>
                    <a:pt x="1087092" y="2172519"/>
                  </a:cubicBezTo>
                  <a:cubicBezTo>
                    <a:pt x="1073916" y="2172519"/>
                    <a:pt x="1067327" y="2172519"/>
                    <a:pt x="1060739" y="2172519"/>
                  </a:cubicBezTo>
                  <a:cubicBezTo>
                    <a:pt x="1054150" y="2172519"/>
                    <a:pt x="1046903" y="2172519"/>
                    <a:pt x="1033067" y="2172519"/>
                  </a:cubicBezTo>
                  <a:cubicBezTo>
                    <a:pt x="1023185" y="2172519"/>
                    <a:pt x="1019231" y="2170580"/>
                    <a:pt x="1013302" y="2168641"/>
                  </a:cubicBezTo>
                  <a:cubicBezTo>
                    <a:pt x="1005396" y="2165409"/>
                    <a:pt x="996172" y="2161531"/>
                    <a:pt x="978383" y="2161531"/>
                  </a:cubicBezTo>
                  <a:cubicBezTo>
                    <a:pt x="964547" y="2161531"/>
                    <a:pt x="956641" y="2162177"/>
                    <a:pt x="950053" y="2162177"/>
                  </a:cubicBezTo>
                  <a:cubicBezTo>
                    <a:pt x="943464" y="2162823"/>
                    <a:pt x="936876" y="2162823"/>
                    <a:pt x="924358" y="2162823"/>
                  </a:cubicBezTo>
                  <a:cubicBezTo>
                    <a:pt x="910522" y="2162823"/>
                    <a:pt x="903275" y="2162823"/>
                    <a:pt x="896687" y="2163470"/>
                  </a:cubicBezTo>
                  <a:cubicBezTo>
                    <a:pt x="890098" y="2163470"/>
                    <a:pt x="883510" y="2164116"/>
                    <a:pt x="870333" y="2164116"/>
                  </a:cubicBezTo>
                  <a:cubicBezTo>
                    <a:pt x="859791" y="2164116"/>
                    <a:pt x="854521" y="2162823"/>
                    <a:pt x="848591" y="2160884"/>
                  </a:cubicBezTo>
                  <a:cubicBezTo>
                    <a:pt x="841344" y="2158945"/>
                    <a:pt x="832120" y="2156359"/>
                    <a:pt x="816308" y="2156359"/>
                  </a:cubicBezTo>
                  <a:cubicBezTo>
                    <a:pt x="797860" y="2156359"/>
                    <a:pt x="787318" y="2162177"/>
                    <a:pt x="779412" y="2166702"/>
                  </a:cubicBezTo>
                  <a:cubicBezTo>
                    <a:pt x="773483" y="2169934"/>
                    <a:pt x="770189" y="2171873"/>
                    <a:pt x="762282" y="2171873"/>
                  </a:cubicBezTo>
                  <a:cubicBezTo>
                    <a:pt x="752400" y="2171873"/>
                    <a:pt x="748447" y="2170580"/>
                    <a:pt x="742517" y="2167994"/>
                  </a:cubicBezTo>
                  <a:cubicBezTo>
                    <a:pt x="734611" y="2164762"/>
                    <a:pt x="725387" y="2161531"/>
                    <a:pt x="708257" y="2161531"/>
                  </a:cubicBezTo>
                  <a:cubicBezTo>
                    <a:pt x="694421" y="2161531"/>
                    <a:pt x="686515" y="2162177"/>
                    <a:pt x="679927" y="2162177"/>
                  </a:cubicBezTo>
                  <a:cubicBezTo>
                    <a:pt x="673338" y="2162823"/>
                    <a:pt x="666750" y="2162823"/>
                    <a:pt x="654232" y="2162823"/>
                  </a:cubicBezTo>
                  <a:cubicBezTo>
                    <a:pt x="639079" y="2162823"/>
                    <a:pt x="631831" y="2164116"/>
                    <a:pt x="624584" y="2164762"/>
                  </a:cubicBezTo>
                  <a:cubicBezTo>
                    <a:pt x="617996" y="2165409"/>
                    <a:pt x="612066" y="2166055"/>
                    <a:pt x="600207" y="2166055"/>
                  </a:cubicBezTo>
                  <a:cubicBezTo>
                    <a:pt x="581759" y="2166055"/>
                    <a:pt x="571218" y="2171873"/>
                    <a:pt x="563312" y="2175751"/>
                  </a:cubicBezTo>
                  <a:cubicBezTo>
                    <a:pt x="557382" y="2178983"/>
                    <a:pt x="554088" y="2180922"/>
                    <a:pt x="545523" y="2180922"/>
                  </a:cubicBezTo>
                  <a:cubicBezTo>
                    <a:pt x="539593" y="2180922"/>
                    <a:pt x="537617" y="2178983"/>
                    <a:pt x="531687" y="2173812"/>
                  </a:cubicBezTo>
                  <a:cubicBezTo>
                    <a:pt x="523781" y="2166702"/>
                    <a:pt x="512581" y="2156359"/>
                    <a:pt x="491498" y="2156359"/>
                  </a:cubicBezTo>
                  <a:cubicBezTo>
                    <a:pt x="472391" y="2156359"/>
                    <a:pt x="461191" y="2162823"/>
                    <a:pt x="453943" y="2167994"/>
                  </a:cubicBezTo>
                  <a:cubicBezTo>
                    <a:pt x="448014" y="2171873"/>
                    <a:pt x="445378" y="2173166"/>
                    <a:pt x="437472" y="2173166"/>
                  </a:cubicBezTo>
                  <a:cubicBezTo>
                    <a:pt x="424954" y="2173166"/>
                    <a:pt x="419025" y="2172519"/>
                    <a:pt x="412436" y="2171873"/>
                  </a:cubicBezTo>
                  <a:cubicBezTo>
                    <a:pt x="405189" y="2171226"/>
                    <a:pt x="397942" y="2170580"/>
                    <a:pt x="383447" y="2170580"/>
                  </a:cubicBezTo>
                  <a:cubicBezTo>
                    <a:pt x="375541" y="2170580"/>
                    <a:pt x="372247" y="2168641"/>
                    <a:pt x="366976" y="2165409"/>
                  </a:cubicBezTo>
                  <a:cubicBezTo>
                    <a:pt x="359070" y="2160884"/>
                    <a:pt x="348528" y="2154420"/>
                    <a:pt x="329422" y="2154420"/>
                  </a:cubicBezTo>
                  <a:cubicBezTo>
                    <a:pt x="314269" y="2154420"/>
                    <a:pt x="305704" y="2155713"/>
                    <a:pt x="298456" y="2157006"/>
                  </a:cubicBezTo>
                  <a:cubicBezTo>
                    <a:pt x="291868" y="2158299"/>
                    <a:pt x="286597" y="2158945"/>
                    <a:pt x="274738" y="2158945"/>
                  </a:cubicBezTo>
                  <a:cubicBezTo>
                    <a:pt x="261561" y="2158945"/>
                    <a:pt x="255631" y="2158299"/>
                    <a:pt x="249043" y="2158299"/>
                  </a:cubicBezTo>
                  <a:cubicBezTo>
                    <a:pt x="241796" y="2157652"/>
                    <a:pt x="234548" y="2157652"/>
                    <a:pt x="220713" y="2157652"/>
                  </a:cubicBezTo>
                  <a:cubicBezTo>
                    <a:pt x="206218" y="2157652"/>
                    <a:pt x="198312" y="2158299"/>
                    <a:pt x="191065" y="2159591"/>
                  </a:cubicBezTo>
                  <a:cubicBezTo>
                    <a:pt x="184476" y="2160238"/>
                    <a:pt x="178547" y="2160884"/>
                    <a:pt x="166029" y="2160884"/>
                  </a:cubicBezTo>
                  <a:cubicBezTo>
                    <a:pt x="148899" y="2160884"/>
                    <a:pt x="139675" y="2164116"/>
                    <a:pt x="132428" y="2166702"/>
                  </a:cubicBezTo>
                  <a:cubicBezTo>
                    <a:pt x="126498" y="2168641"/>
                    <a:pt x="121886" y="2169934"/>
                    <a:pt x="111345" y="2169934"/>
                  </a:cubicBezTo>
                  <a:cubicBezTo>
                    <a:pt x="94874" y="2169934"/>
                    <a:pt x="85650" y="2172519"/>
                    <a:pt x="78402" y="2175105"/>
                  </a:cubicBezTo>
                  <a:cubicBezTo>
                    <a:pt x="72473" y="2177044"/>
                    <a:pt x="67861" y="2178337"/>
                    <a:pt x="56661" y="2178337"/>
                  </a:cubicBezTo>
                  <a:cubicBezTo>
                    <a:pt x="45460" y="2178337"/>
                    <a:pt x="40848" y="2177044"/>
                    <a:pt x="34260" y="2175751"/>
                  </a:cubicBezTo>
                  <a:cubicBezTo>
                    <a:pt x="27013" y="2173812"/>
                    <a:pt x="18448" y="2171873"/>
                    <a:pt x="1977" y="2171873"/>
                  </a:cubicBezTo>
                  <a:cubicBezTo>
                    <a:pt x="1318" y="2171873"/>
                    <a:pt x="1318" y="2171873"/>
                    <a:pt x="659" y="2171873"/>
                  </a:cubicBezTo>
                  <a:lnTo>
                    <a:pt x="659" y="2222938"/>
                  </a:lnTo>
                  <a:lnTo>
                    <a:pt x="3334409" y="2222938"/>
                  </a:lnTo>
                  <a:lnTo>
                    <a:pt x="3334409" y="0"/>
                  </a:lnTo>
                  <a:lnTo>
                    <a:pt x="0" y="0"/>
                  </a:lnTo>
                  <a:close/>
                </a:path>
              </a:pathLst>
            </a:custGeom>
            <a:solidFill>
              <a:schemeClr val="bg1"/>
            </a:solidFill>
            <a:ln w="6588" cap="flat">
              <a:noFill/>
              <a:prstDash val="solid"/>
              <a:miter/>
            </a:ln>
          </p:spPr>
          <p:txBody>
            <a:bodyPr rtlCol="0" anchor="ctr"/>
            <a:lstStyle/>
            <a:p>
              <a:endParaRPr lang="en-GB" dirty="0"/>
            </a:p>
          </p:txBody>
        </p:sp>
      </p:grpSp>
      <p:grpSp>
        <p:nvGrpSpPr>
          <p:cNvPr id="15" name="Group 14">
            <a:extLst>
              <a:ext uri="{FF2B5EF4-FFF2-40B4-BE49-F238E27FC236}">
                <a16:creationId xmlns:a16="http://schemas.microsoft.com/office/drawing/2014/main" id="{B9A9A5EF-16AA-879C-AD4A-53FD95B5D0E4}"/>
              </a:ext>
            </a:extLst>
          </p:cNvPr>
          <p:cNvGrpSpPr/>
          <p:nvPr/>
        </p:nvGrpSpPr>
        <p:grpSpPr>
          <a:xfrm rot="21239382">
            <a:off x="747070" y="3167659"/>
            <a:ext cx="2402300" cy="1526972"/>
            <a:chOff x="803861" y="2706158"/>
            <a:chExt cx="2905234" cy="1846651"/>
          </a:xfrm>
        </p:grpSpPr>
        <p:pic>
          <p:nvPicPr>
            <p:cNvPr id="16" name="Picture 15">
              <a:extLst>
                <a:ext uri="{FF2B5EF4-FFF2-40B4-BE49-F238E27FC236}">
                  <a16:creationId xmlns:a16="http://schemas.microsoft.com/office/drawing/2014/main" id="{D98F41A9-2F30-CC43-9B5C-AF087B1CF855}"/>
                </a:ext>
              </a:extLst>
            </p:cNvPr>
            <p:cNvPicPr>
              <a:picLocks noChangeAspect="1"/>
            </p:cNvPicPr>
            <p:nvPr/>
          </p:nvPicPr>
          <p:blipFill>
            <a:blip r:embed="rId5"/>
            <a:stretch>
              <a:fillRect/>
            </a:stretch>
          </p:blipFill>
          <p:spPr>
            <a:xfrm rot="437476">
              <a:off x="1018231" y="2757357"/>
              <a:ext cx="2657928" cy="1772816"/>
            </a:xfrm>
            <a:prstGeom prst="rect">
              <a:avLst/>
            </a:prstGeom>
          </p:spPr>
        </p:pic>
        <p:sp>
          <p:nvSpPr>
            <p:cNvPr id="17" name="Graphic 11">
              <a:extLst>
                <a:ext uri="{FF2B5EF4-FFF2-40B4-BE49-F238E27FC236}">
                  <a16:creationId xmlns:a16="http://schemas.microsoft.com/office/drawing/2014/main" id="{08BBA162-B32F-6CB2-B59B-04B5C6F68C96}"/>
                </a:ext>
              </a:extLst>
            </p:cNvPr>
            <p:cNvSpPr/>
            <p:nvPr/>
          </p:nvSpPr>
          <p:spPr>
            <a:xfrm rot="424684">
              <a:off x="803861" y="2706158"/>
              <a:ext cx="2905234" cy="1846651"/>
            </a:xfrm>
            <a:custGeom>
              <a:avLst/>
              <a:gdLst>
                <a:gd name="connsiteX0" fmla="*/ 0 w 3334408"/>
                <a:gd name="connsiteY0" fmla="*/ 0 h 2222937"/>
                <a:gd name="connsiteX1" fmla="*/ 0 w 3334408"/>
                <a:gd name="connsiteY1" fmla="*/ 45894 h 2222937"/>
                <a:gd name="connsiteX2" fmla="*/ 24377 w 3334408"/>
                <a:gd name="connsiteY2" fmla="*/ 47187 h 2222937"/>
                <a:gd name="connsiteX3" fmla="*/ 53366 w 3334408"/>
                <a:gd name="connsiteY3" fmla="*/ 49126 h 2222937"/>
                <a:gd name="connsiteX4" fmla="*/ 75108 w 3334408"/>
                <a:gd name="connsiteY4" fmla="*/ 52358 h 2222937"/>
                <a:gd name="connsiteX5" fmla="*/ 107392 w 3334408"/>
                <a:gd name="connsiteY5" fmla="*/ 56882 h 2222937"/>
                <a:gd name="connsiteX6" fmla="*/ 142310 w 3334408"/>
                <a:gd name="connsiteY6" fmla="*/ 49772 h 2222937"/>
                <a:gd name="connsiteX7" fmla="*/ 161417 w 3334408"/>
                <a:gd name="connsiteY7" fmla="*/ 45894 h 2222937"/>
                <a:gd name="connsiteX8" fmla="*/ 183159 w 3334408"/>
                <a:gd name="connsiteY8" fmla="*/ 49126 h 2222937"/>
                <a:gd name="connsiteX9" fmla="*/ 215442 w 3334408"/>
                <a:gd name="connsiteY9" fmla="*/ 53650 h 2222937"/>
                <a:gd name="connsiteX10" fmla="*/ 235866 w 3334408"/>
                <a:gd name="connsiteY10" fmla="*/ 56882 h 2222937"/>
                <a:gd name="connsiteX11" fmla="*/ 270126 w 3334408"/>
                <a:gd name="connsiteY11" fmla="*/ 62054 h 2222937"/>
                <a:gd name="connsiteX12" fmla="*/ 305045 w 3334408"/>
                <a:gd name="connsiteY12" fmla="*/ 54943 h 2222937"/>
                <a:gd name="connsiteX13" fmla="*/ 324151 w 3334408"/>
                <a:gd name="connsiteY13" fmla="*/ 51065 h 2222937"/>
                <a:gd name="connsiteX14" fmla="*/ 358411 w 3334408"/>
                <a:gd name="connsiteY14" fmla="*/ 44601 h 2222937"/>
                <a:gd name="connsiteX15" fmla="*/ 378176 w 3334408"/>
                <a:gd name="connsiteY15" fmla="*/ 40723 h 2222937"/>
                <a:gd name="connsiteX16" fmla="*/ 399259 w 3334408"/>
                <a:gd name="connsiteY16" fmla="*/ 43955 h 2222937"/>
                <a:gd name="connsiteX17" fmla="*/ 432202 w 3334408"/>
                <a:gd name="connsiteY17" fmla="*/ 49126 h 2222937"/>
                <a:gd name="connsiteX18" fmla="*/ 453943 w 3334408"/>
                <a:gd name="connsiteY18" fmla="*/ 51711 h 2222937"/>
                <a:gd name="connsiteX19" fmla="*/ 486227 w 3334408"/>
                <a:gd name="connsiteY19" fmla="*/ 55590 h 2222937"/>
                <a:gd name="connsiteX20" fmla="*/ 519828 w 3334408"/>
                <a:gd name="connsiteY20" fmla="*/ 49772 h 2222937"/>
                <a:gd name="connsiteX21" fmla="*/ 540252 w 3334408"/>
                <a:gd name="connsiteY21" fmla="*/ 45894 h 2222937"/>
                <a:gd name="connsiteX22" fmla="*/ 567923 w 3334408"/>
                <a:gd name="connsiteY22" fmla="*/ 45247 h 2222937"/>
                <a:gd name="connsiteX23" fmla="*/ 594277 w 3334408"/>
                <a:gd name="connsiteY23" fmla="*/ 44601 h 2222937"/>
                <a:gd name="connsiteX24" fmla="*/ 616019 w 3334408"/>
                <a:gd name="connsiteY24" fmla="*/ 47833 h 2222937"/>
                <a:gd name="connsiteX25" fmla="*/ 648302 w 3334408"/>
                <a:gd name="connsiteY25" fmla="*/ 52358 h 2222937"/>
                <a:gd name="connsiteX26" fmla="*/ 678609 w 3334408"/>
                <a:gd name="connsiteY26" fmla="*/ 49772 h 2222937"/>
                <a:gd name="connsiteX27" fmla="*/ 702328 w 3334408"/>
                <a:gd name="connsiteY27" fmla="*/ 47833 h 2222937"/>
                <a:gd name="connsiteX28" fmla="*/ 730658 w 3334408"/>
                <a:gd name="connsiteY28" fmla="*/ 47187 h 2222937"/>
                <a:gd name="connsiteX29" fmla="*/ 756353 w 3334408"/>
                <a:gd name="connsiteY29" fmla="*/ 46540 h 2222937"/>
                <a:gd name="connsiteX30" fmla="*/ 780730 w 3334408"/>
                <a:gd name="connsiteY30" fmla="*/ 48479 h 2222937"/>
                <a:gd name="connsiteX31" fmla="*/ 810378 w 3334408"/>
                <a:gd name="connsiteY31" fmla="*/ 50418 h 2222937"/>
                <a:gd name="connsiteX32" fmla="*/ 834096 w 3334408"/>
                <a:gd name="connsiteY32" fmla="*/ 52358 h 2222937"/>
                <a:gd name="connsiteX33" fmla="*/ 865062 w 3334408"/>
                <a:gd name="connsiteY33" fmla="*/ 54943 h 2222937"/>
                <a:gd name="connsiteX34" fmla="*/ 899981 w 3334408"/>
                <a:gd name="connsiteY34" fmla="*/ 47187 h 2222937"/>
                <a:gd name="connsiteX35" fmla="*/ 919087 w 3334408"/>
                <a:gd name="connsiteY35" fmla="*/ 42662 h 2222937"/>
                <a:gd name="connsiteX36" fmla="*/ 938194 w 3334408"/>
                <a:gd name="connsiteY36" fmla="*/ 46540 h 2222937"/>
                <a:gd name="connsiteX37" fmla="*/ 973112 w 3334408"/>
                <a:gd name="connsiteY37" fmla="*/ 53650 h 2222937"/>
                <a:gd name="connsiteX38" fmla="*/ 1000784 w 3334408"/>
                <a:gd name="connsiteY38" fmla="*/ 53004 h 2222937"/>
                <a:gd name="connsiteX39" fmla="*/ 1027138 w 3334408"/>
                <a:gd name="connsiteY39" fmla="*/ 52358 h 2222937"/>
                <a:gd name="connsiteX40" fmla="*/ 1056127 w 3334408"/>
                <a:gd name="connsiteY40" fmla="*/ 51065 h 2222937"/>
                <a:gd name="connsiteX41" fmla="*/ 1081163 w 3334408"/>
                <a:gd name="connsiteY41" fmla="*/ 49772 h 2222937"/>
                <a:gd name="connsiteX42" fmla="*/ 1108175 w 3334408"/>
                <a:gd name="connsiteY42" fmla="*/ 49772 h 2222937"/>
                <a:gd name="connsiteX43" fmla="*/ 1135188 w 3334408"/>
                <a:gd name="connsiteY43" fmla="*/ 49772 h 2222937"/>
                <a:gd name="connsiteX44" fmla="*/ 1156271 w 3334408"/>
                <a:gd name="connsiteY44" fmla="*/ 53004 h 2222937"/>
                <a:gd name="connsiteX45" fmla="*/ 1189213 w 3334408"/>
                <a:gd name="connsiteY45" fmla="*/ 58175 h 2222937"/>
                <a:gd name="connsiteX46" fmla="*/ 1225450 w 3334408"/>
                <a:gd name="connsiteY46" fmla="*/ 49126 h 2222937"/>
                <a:gd name="connsiteX47" fmla="*/ 1243897 w 3334408"/>
                <a:gd name="connsiteY47" fmla="*/ 44601 h 2222937"/>
                <a:gd name="connsiteX48" fmla="*/ 1270251 w 3334408"/>
                <a:gd name="connsiteY48" fmla="*/ 45247 h 2222937"/>
                <a:gd name="connsiteX49" fmla="*/ 1297922 w 3334408"/>
                <a:gd name="connsiteY49" fmla="*/ 45894 h 2222937"/>
                <a:gd name="connsiteX50" fmla="*/ 1325594 w 3334408"/>
                <a:gd name="connsiteY50" fmla="*/ 45247 h 2222937"/>
                <a:gd name="connsiteX51" fmla="*/ 1351948 w 3334408"/>
                <a:gd name="connsiteY51" fmla="*/ 44601 h 2222937"/>
                <a:gd name="connsiteX52" fmla="*/ 1374348 w 3334408"/>
                <a:gd name="connsiteY52" fmla="*/ 47187 h 2222937"/>
                <a:gd name="connsiteX53" fmla="*/ 1405973 w 3334408"/>
                <a:gd name="connsiteY53" fmla="*/ 51065 h 2222937"/>
                <a:gd name="connsiteX54" fmla="*/ 1431009 w 3334408"/>
                <a:gd name="connsiteY54" fmla="*/ 52358 h 2222937"/>
                <a:gd name="connsiteX55" fmla="*/ 1459998 w 3334408"/>
                <a:gd name="connsiteY55" fmla="*/ 54297 h 2222937"/>
                <a:gd name="connsiteX56" fmla="*/ 1482399 w 3334408"/>
                <a:gd name="connsiteY56" fmla="*/ 56882 h 2222937"/>
                <a:gd name="connsiteX57" fmla="*/ 1514682 w 3334408"/>
                <a:gd name="connsiteY57" fmla="*/ 60761 h 2222937"/>
                <a:gd name="connsiteX58" fmla="*/ 1544330 w 3334408"/>
                <a:gd name="connsiteY58" fmla="*/ 58822 h 2222937"/>
                <a:gd name="connsiteX59" fmla="*/ 1569366 w 3334408"/>
                <a:gd name="connsiteY59" fmla="*/ 57529 h 2222937"/>
                <a:gd name="connsiteX60" fmla="*/ 1604944 w 3334408"/>
                <a:gd name="connsiteY60" fmla="*/ 49772 h 2222937"/>
                <a:gd name="connsiteX61" fmla="*/ 1624050 w 3334408"/>
                <a:gd name="connsiteY61" fmla="*/ 45247 h 2222937"/>
                <a:gd name="connsiteX62" fmla="*/ 1649086 w 3334408"/>
                <a:gd name="connsiteY62" fmla="*/ 46540 h 2222937"/>
                <a:gd name="connsiteX63" fmla="*/ 1678075 w 3334408"/>
                <a:gd name="connsiteY63" fmla="*/ 47833 h 2222937"/>
                <a:gd name="connsiteX64" fmla="*/ 1712335 w 3334408"/>
                <a:gd name="connsiteY64" fmla="*/ 41369 h 2222937"/>
                <a:gd name="connsiteX65" fmla="*/ 1732101 w 3334408"/>
                <a:gd name="connsiteY65" fmla="*/ 37491 h 2222937"/>
                <a:gd name="connsiteX66" fmla="*/ 1756478 w 3334408"/>
                <a:gd name="connsiteY66" fmla="*/ 39430 h 2222937"/>
                <a:gd name="connsiteX67" fmla="*/ 1786126 w 3334408"/>
                <a:gd name="connsiteY67" fmla="*/ 41369 h 2222937"/>
                <a:gd name="connsiteX68" fmla="*/ 1802597 w 3334408"/>
                <a:gd name="connsiteY68" fmla="*/ 46540 h 2222937"/>
                <a:gd name="connsiteX69" fmla="*/ 1840810 w 3334408"/>
                <a:gd name="connsiteY69" fmla="*/ 58175 h 2222937"/>
                <a:gd name="connsiteX70" fmla="*/ 1868481 w 3334408"/>
                <a:gd name="connsiteY70" fmla="*/ 58175 h 2222937"/>
                <a:gd name="connsiteX71" fmla="*/ 1894835 w 3334408"/>
                <a:gd name="connsiteY71" fmla="*/ 58175 h 2222937"/>
                <a:gd name="connsiteX72" fmla="*/ 1929754 w 3334408"/>
                <a:gd name="connsiteY72" fmla="*/ 51065 h 2222937"/>
                <a:gd name="connsiteX73" fmla="*/ 1949519 w 3334408"/>
                <a:gd name="connsiteY73" fmla="*/ 47187 h 2222937"/>
                <a:gd name="connsiteX74" fmla="*/ 1976532 w 3334408"/>
                <a:gd name="connsiteY74" fmla="*/ 47187 h 2222937"/>
                <a:gd name="connsiteX75" fmla="*/ 2003544 w 3334408"/>
                <a:gd name="connsiteY75" fmla="*/ 47187 h 2222937"/>
                <a:gd name="connsiteX76" fmla="*/ 2035169 w 3334408"/>
                <a:gd name="connsiteY76" fmla="*/ 43955 h 2222937"/>
                <a:gd name="connsiteX77" fmla="*/ 2058228 w 3334408"/>
                <a:gd name="connsiteY77" fmla="*/ 41369 h 2222937"/>
                <a:gd name="connsiteX78" fmla="*/ 2074040 w 3334408"/>
                <a:gd name="connsiteY78" fmla="*/ 47187 h 2222937"/>
                <a:gd name="connsiteX79" fmla="*/ 2112913 w 3334408"/>
                <a:gd name="connsiteY79" fmla="*/ 60114 h 2222937"/>
                <a:gd name="connsiteX80" fmla="*/ 2150466 w 3334408"/>
                <a:gd name="connsiteY80" fmla="*/ 49126 h 2222937"/>
                <a:gd name="connsiteX81" fmla="*/ 2166938 w 3334408"/>
                <a:gd name="connsiteY81" fmla="*/ 43955 h 2222937"/>
                <a:gd name="connsiteX82" fmla="*/ 2193291 w 3334408"/>
                <a:gd name="connsiteY82" fmla="*/ 43955 h 2222937"/>
                <a:gd name="connsiteX83" fmla="*/ 2220963 w 3334408"/>
                <a:gd name="connsiteY83" fmla="*/ 44601 h 2222937"/>
                <a:gd name="connsiteX84" fmla="*/ 2240728 w 3334408"/>
                <a:gd name="connsiteY84" fmla="*/ 48479 h 2222937"/>
                <a:gd name="connsiteX85" fmla="*/ 2275647 w 3334408"/>
                <a:gd name="connsiteY85" fmla="*/ 55590 h 2222937"/>
                <a:gd name="connsiteX86" fmla="*/ 2303977 w 3334408"/>
                <a:gd name="connsiteY86" fmla="*/ 54943 h 2222937"/>
                <a:gd name="connsiteX87" fmla="*/ 2329672 w 3334408"/>
                <a:gd name="connsiteY87" fmla="*/ 54297 h 2222937"/>
                <a:gd name="connsiteX88" fmla="*/ 2357343 w 3334408"/>
                <a:gd name="connsiteY88" fmla="*/ 53650 h 2222937"/>
                <a:gd name="connsiteX89" fmla="*/ 2383697 w 3334408"/>
                <a:gd name="connsiteY89" fmla="*/ 53004 h 2222937"/>
                <a:gd name="connsiteX90" fmla="*/ 2405439 w 3334408"/>
                <a:gd name="connsiteY90" fmla="*/ 56236 h 2222937"/>
                <a:gd name="connsiteX91" fmla="*/ 2437722 w 3334408"/>
                <a:gd name="connsiteY91" fmla="*/ 60761 h 2222937"/>
                <a:gd name="connsiteX92" fmla="*/ 2474618 w 3334408"/>
                <a:gd name="connsiteY92" fmla="*/ 50418 h 2222937"/>
                <a:gd name="connsiteX93" fmla="*/ 2491748 w 3334408"/>
                <a:gd name="connsiteY93" fmla="*/ 45247 h 2222937"/>
                <a:gd name="connsiteX94" fmla="*/ 2511513 w 3334408"/>
                <a:gd name="connsiteY94" fmla="*/ 49126 h 2222937"/>
                <a:gd name="connsiteX95" fmla="*/ 2545773 w 3334408"/>
                <a:gd name="connsiteY95" fmla="*/ 55590 h 2222937"/>
                <a:gd name="connsiteX96" fmla="*/ 2574103 w 3334408"/>
                <a:gd name="connsiteY96" fmla="*/ 54943 h 2222937"/>
                <a:gd name="connsiteX97" fmla="*/ 2599798 w 3334408"/>
                <a:gd name="connsiteY97" fmla="*/ 54297 h 2222937"/>
                <a:gd name="connsiteX98" fmla="*/ 2629446 w 3334408"/>
                <a:gd name="connsiteY98" fmla="*/ 52358 h 2222937"/>
                <a:gd name="connsiteX99" fmla="*/ 2653823 w 3334408"/>
                <a:gd name="connsiteY99" fmla="*/ 51065 h 2222937"/>
                <a:gd name="connsiteX100" fmla="*/ 2690718 w 3334408"/>
                <a:gd name="connsiteY100" fmla="*/ 41369 h 2222937"/>
                <a:gd name="connsiteX101" fmla="*/ 2708507 w 3334408"/>
                <a:gd name="connsiteY101" fmla="*/ 36198 h 2222937"/>
                <a:gd name="connsiteX102" fmla="*/ 2722343 w 3334408"/>
                <a:gd name="connsiteY102" fmla="*/ 43308 h 2222937"/>
                <a:gd name="connsiteX103" fmla="*/ 2762532 w 3334408"/>
                <a:gd name="connsiteY103" fmla="*/ 60761 h 2222937"/>
                <a:gd name="connsiteX104" fmla="*/ 2800087 w 3334408"/>
                <a:gd name="connsiteY104" fmla="*/ 49126 h 2222937"/>
                <a:gd name="connsiteX105" fmla="*/ 2816558 w 3334408"/>
                <a:gd name="connsiteY105" fmla="*/ 43308 h 2222937"/>
                <a:gd name="connsiteX106" fmla="*/ 2841594 w 3334408"/>
                <a:gd name="connsiteY106" fmla="*/ 44601 h 2222937"/>
                <a:gd name="connsiteX107" fmla="*/ 2870583 w 3334408"/>
                <a:gd name="connsiteY107" fmla="*/ 45894 h 2222937"/>
                <a:gd name="connsiteX108" fmla="*/ 2887054 w 3334408"/>
                <a:gd name="connsiteY108" fmla="*/ 51065 h 2222937"/>
                <a:gd name="connsiteX109" fmla="*/ 2924608 w 3334408"/>
                <a:gd name="connsiteY109" fmla="*/ 62054 h 2222937"/>
                <a:gd name="connsiteX110" fmla="*/ 2955574 w 3334408"/>
                <a:gd name="connsiteY110" fmla="*/ 59468 h 2222937"/>
                <a:gd name="connsiteX111" fmla="*/ 2979292 w 3334408"/>
                <a:gd name="connsiteY111" fmla="*/ 57529 h 2222937"/>
                <a:gd name="connsiteX112" fmla="*/ 3004987 w 3334408"/>
                <a:gd name="connsiteY112" fmla="*/ 58175 h 2222937"/>
                <a:gd name="connsiteX113" fmla="*/ 3033317 w 3334408"/>
                <a:gd name="connsiteY113" fmla="*/ 58822 h 2222937"/>
                <a:gd name="connsiteX114" fmla="*/ 3062965 w 3334408"/>
                <a:gd name="connsiteY114" fmla="*/ 56882 h 2222937"/>
                <a:gd name="connsiteX115" fmla="*/ 3088001 w 3334408"/>
                <a:gd name="connsiteY115" fmla="*/ 55590 h 2222937"/>
                <a:gd name="connsiteX116" fmla="*/ 3121602 w 3334408"/>
                <a:gd name="connsiteY116" fmla="*/ 49772 h 2222937"/>
                <a:gd name="connsiteX117" fmla="*/ 3142685 w 3334408"/>
                <a:gd name="connsiteY117" fmla="*/ 46540 h 2222937"/>
                <a:gd name="connsiteX118" fmla="*/ 3175628 w 3334408"/>
                <a:gd name="connsiteY118" fmla="*/ 41369 h 2222937"/>
                <a:gd name="connsiteX119" fmla="*/ 3197369 w 3334408"/>
                <a:gd name="connsiteY119" fmla="*/ 38137 h 2222937"/>
                <a:gd name="connsiteX120" fmla="*/ 3219770 w 3334408"/>
                <a:gd name="connsiteY120" fmla="*/ 40723 h 2222937"/>
                <a:gd name="connsiteX121" fmla="*/ 3252054 w 3334408"/>
                <a:gd name="connsiteY121" fmla="*/ 44601 h 2222937"/>
                <a:gd name="connsiteX122" fmla="*/ 3281701 w 3334408"/>
                <a:gd name="connsiteY122" fmla="*/ 39430 h 2222937"/>
                <a:gd name="connsiteX123" fmla="*/ 3288949 w 3334408"/>
                <a:gd name="connsiteY123" fmla="*/ 37491 h 2222937"/>
                <a:gd name="connsiteX124" fmla="*/ 3292243 w 3334408"/>
                <a:gd name="connsiteY124" fmla="*/ 40076 h 2222937"/>
                <a:gd name="connsiteX125" fmla="*/ 3292243 w 3334408"/>
                <a:gd name="connsiteY125" fmla="*/ 93727 h 2222937"/>
                <a:gd name="connsiteX126" fmla="*/ 3290925 w 3334408"/>
                <a:gd name="connsiteY126" fmla="*/ 119582 h 2222937"/>
                <a:gd name="connsiteX127" fmla="*/ 3288949 w 3334408"/>
                <a:gd name="connsiteY127" fmla="*/ 149963 h 2222937"/>
                <a:gd name="connsiteX128" fmla="*/ 3286972 w 3334408"/>
                <a:gd name="connsiteY128" fmla="*/ 174525 h 2222937"/>
                <a:gd name="connsiteX129" fmla="*/ 3284337 w 3334408"/>
                <a:gd name="connsiteY129" fmla="*/ 206199 h 2222937"/>
                <a:gd name="connsiteX130" fmla="*/ 3283678 w 3334408"/>
                <a:gd name="connsiteY130" fmla="*/ 233347 h 2222937"/>
                <a:gd name="connsiteX131" fmla="*/ 3283019 w 3334408"/>
                <a:gd name="connsiteY131" fmla="*/ 262435 h 2222937"/>
                <a:gd name="connsiteX132" fmla="*/ 3281043 w 3334408"/>
                <a:gd name="connsiteY132" fmla="*/ 286997 h 2222937"/>
                <a:gd name="connsiteX133" fmla="*/ 3278407 w 3334408"/>
                <a:gd name="connsiteY133" fmla="*/ 318024 h 2222937"/>
                <a:gd name="connsiteX134" fmla="*/ 3284996 w 3334408"/>
                <a:gd name="connsiteY134" fmla="*/ 352929 h 2222937"/>
                <a:gd name="connsiteX135" fmla="*/ 3288949 w 3334408"/>
                <a:gd name="connsiteY135" fmla="*/ 374260 h 2222937"/>
                <a:gd name="connsiteX136" fmla="*/ 3284996 w 3334408"/>
                <a:gd name="connsiteY136" fmla="*/ 394945 h 2222937"/>
                <a:gd name="connsiteX137" fmla="*/ 3277748 w 3334408"/>
                <a:gd name="connsiteY137" fmla="*/ 430496 h 2222937"/>
                <a:gd name="connsiteX138" fmla="*/ 3279725 w 3334408"/>
                <a:gd name="connsiteY138" fmla="*/ 460877 h 2222937"/>
                <a:gd name="connsiteX139" fmla="*/ 3281043 w 3334408"/>
                <a:gd name="connsiteY139" fmla="*/ 486732 h 2222937"/>
                <a:gd name="connsiteX140" fmla="*/ 3278407 w 3334408"/>
                <a:gd name="connsiteY140" fmla="*/ 511295 h 2222937"/>
                <a:gd name="connsiteX141" fmla="*/ 3275113 w 3334408"/>
                <a:gd name="connsiteY141" fmla="*/ 542968 h 2222937"/>
                <a:gd name="connsiteX142" fmla="*/ 3280384 w 3334408"/>
                <a:gd name="connsiteY142" fmla="*/ 577227 h 2222937"/>
                <a:gd name="connsiteX143" fmla="*/ 3283678 w 3334408"/>
                <a:gd name="connsiteY143" fmla="*/ 599204 h 2222937"/>
                <a:gd name="connsiteX144" fmla="*/ 3281701 w 3334408"/>
                <a:gd name="connsiteY144" fmla="*/ 625060 h 2222937"/>
                <a:gd name="connsiteX145" fmla="*/ 3279725 w 3334408"/>
                <a:gd name="connsiteY145" fmla="*/ 655440 h 2222937"/>
                <a:gd name="connsiteX146" fmla="*/ 3279725 w 3334408"/>
                <a:gd name="connsiteY146" fmla="*/ 683881 h 2222937"/>
                <a:gd name="connsiteX147" fmla="*/ 3279725 w 3334408"/>
                <a:gd name="connsiteY147" fmla="*/ 711676 h 2222937"/>
                <a:gd name="connsiteX148" fmla="*/ 3279725 w 3334408"/>
                <a:gd name="connsiteY148" fmla="*/ 739471 h 2222937"/>
                <a:gd name="connsiteX149" fmla="*/ 3279066 w 3334408"/>
                <a:gd name="connsiteY149" fmla="*/ 767912 h 2222937"/>
                <a:gd name="connsiteX150" fmla="*/ 3273795 w 3334408"/>
                <a:gd name="connsiteY150" fmla="*/ 786658 h 2222937"/>
                <a:gd name="connsiteX151" fmla="*/ 3263913 w 3334408"/>
                <a:gd name="connsiteY151" fmla="*/ 824148 h 2222937"/>
                <a:gd name="connsiteX152" fmla="*/ 3265889 w 3334408"/>
                <a:gd name="connsiteY152" fmla="*/ 854529 h 2222937"/>
                <a:gd name="connsiteX153" fmla="*/ 3267866 w 3334408"/>
                <a:gd name="connsiteY153" fmla="*/ 880384 h 2222937"/>
                <a:gd name="connsiteX154" fmla="*/ 3278407 w 3334408"/>
                <a:gd name="connsiteY154" fmla="*/ 917875 h 2222937"/>
                <a:gd name="connsiteX155" fmla="*/ 3283678 w 3334408"/>
                <a:gd name="connsiteY155" fmla="*/ 936620 h 2222937"/>
                <a:gd name="connsiteX156" fmla="*/ 3281043 w 3334408"/>
                <a:gd name="connsiteY156" fmla="*/ 960537 h 2222937"/>
                <a:gd name="connsiteX157" fmla="*/ 3277748 w 3334408"/>
                <a:gd name="connsiteY157" fmla="*/ 992856 h 2222937"/>
                <a:gd name="connsiteX158" fmla="*/ 3284996 w 3334408"/>
                <a:gd name="connsiteY158" fmla="*/ 1028408 h 2222937"/>
                <a:gd name="connsiteX159" fmla="*/ 3289608 w 3334408"/>
                <a:gd name="connsiteY159" fmla="*/ 1049092 h 2222937"/>
                <a:gd name="connsiteX160" fmla="*/ 3288949 w 3334408"/>
                <a:gd name="connsiteY160" fmla="*/ 1075594 h 2222937"/>
                <a:gd name="connsiteX161" fmla="*/ 3287631 w 3334408"/>
                <a:gd name="connsiteY161" fmla="*/ 1105328 h 2222937"/>
                <a:gd name="connsiteX162" fmla="*/ 3283019 w 3334408"/>
                <a:gd name="connsiteY162" fmla="*/ 1125366 h 2222937"/>
                <a:gd name="connsiteX163" fmla="*/ 3275113 w 3334408"/>
                <a:gd name="connsiteY163" fmla="*/ 1161564 h 2222937"/>
                <a:gd name="connsiteX164" fmla="*/ 3279066 w 3334408"/>
                <a:gd name="connsiteY164" fmla="*/ 1194530 h 2222937"/>
                <a:gd name="connsiteX165" fmla="*/ 3281701 w 3334408"/>
                <a:gd name="connsiteY165" fmla="*/ 1217800 h 2222937"/>
                <a:gd name="connsiteX166" fmla="*/ 3285655 w 3334408"/>
                <a:gd name="connsiteY166" fmla="*/ 1250120 h 2222937"/>
                <a:gd name="connsiteX167" fmla="*/ 3288290 w 3334408"/>
                <a:gd name="connsiteY167" fmla="*/ 1274036 h 2222937"/>
                <a:gd name="connsiteX168" fmla="*/ 3287631 w 3334408"/>
                <a:gd name="connsiteY168" fmla="*/ 1301185 h 2222937"/>
                <a:gd name="connsiteX169" fmla="*/ 3286972 w 3334408"/>
                <a:gd name="connsiteY169" fmla="*/ 1330272 h 2222937"/>
                <a:gd name="connsiteX170" fmla="*/ 3290266 w 3334408"/>
                <a:gd name="connsiteY170" fmla="*/ 1362592 h 2222937"/>
                <a:gd name="connsiteX171" fmla="*/ 3292902 w 3334408"/>
                <a:gd name="connsiteY171" fmla="*/ 1386508 h 2222937"/>
                <a:gd name="connsiteX172" fmla="*/ 3287631 w 3334408"/>
                <a:gd name="connsiteY172" fmla="*/ 1405900 h 2222937"/>
                <a:gd name="connsiteX173" fmla="*/ 3278407 w 3334408"/>
                <a:gd name="connsiteY173" fmla="*/ 1442744 h 2222937"/>
                <a:gd name="connsiteX174" fmla="*/ 3279725 w 3334408"/>
                <a:gd name="connsiteY174" fmla="*/ 1472478 h 2222937"/>
                <a:gd name="connsiteX175" fmla="*/ 3281043 w 3334408"/>
                <a:gd name="connsiteY175" fmla="*/ 1498980 h 2222937"/>
                <a:gd name="connsiteX176" fmla="*/ 3277748 w 3334408"/>
                <a:gd name="connsiteY176" fmla="*/ 1521604 h 2222937"/>
                <a:gd name="connsiteX177" fmla="*/ 3272478 w 3334408"/>
                <a:gd name="connsiteY177" fmla="*/ 1555216 h 2222937"/>
                <a:gd name="connsiteX178" fmla="*/ 3271160 w 3334408"/>
                <a:gd name="connsiteY178" fmla="*/ 1581072 h 2222937"/>
                <a:gd name="connsiteX179" fmla="*/ 3269184 w 3334408"/>
                <a:gd name="connsiteY179" fmla="*/ 1611452 h 2222937"/>
                <a:gd name="connsiteX180" fmla="*/ 3283019 w 3334408"/>
                <a:gd name="connsiteY180" fmla="*/ 1650882 h 2222937"/>
                <a:gd name="connsiteX181" fmla="*/ 3289608 w 3334408"/>
                <a:gd name="connsiteY181" fmla="*/ 1667688 h 2222937"/>
                <a:gd name="connsiteX182" fmla="*/ 3284337 w 3334408"/>
                <a:gd name="connsiteY182" fmla="*/ 1687080 h 2222937"/>
                <a:gd name="connsiteX183" fmla="*/ 3275113 w 3334408"/>
                <a:gd name="connsiteY183" fmla="*/ 1723924 h 2222937"/>
                <a:gd name="connsiteX184" fmla="*/ 3275113 w 3334408"/>
                <a:gd name="connsiteY184" fmla="*/ 1751719 h 2222937"/>
                <a:gd name="connsiteX185" fmla="*/ 3275113 w 3334408"/>
                <a:gd name="connsiteY185" fmla="*/ 1780160 h 2222937"/>
                <a:gd name="connsiteX186" fmla="*/ 3275113 w 3334408"/>
                <a:gd name="connsiteY186" fmla="*/ 1807955 h 2222937"/>
                <a:gd name="connsiteX187" fmla="*/ 3275113 w 3334408"/>
                <a:gd name="connsiteY187" fmla="*/ 1836396 h 2222937"/>
                <a:gd name="connsiteX188" fmla="*/ 3277090 w 3334408"/>
                <a:gd name="connsiteY188" fmla="*/ 1866776 h 2222937"/>
                <a:gd name="connsiteX189" fmla="*/ 3279066 w 3334408"/>
                <a:gd name="connsiteY189" fmla="*/ 1892632 h 2222937"/>
                <a:gd name="connsiteX190" fmla="*/ 3282360 w 3334408"/>
                <a:gd name="connsiteY190" fmla="*/ 1924952 h 2222937"/>
                <a:gd name="connsiteX191" fmla="*/ 3284996 w 3334408"/>
                <a:gd name="connsiteY191" fmla="*/ 1948868 h 2222937"/>
                <a:gd name="connsiteX192" fmla="*/ 3284337 w 3334408"/>
                <a:gd name="connsiteY192" fmla="*/ 1975370 h 2222937"/>
                <a:gd name="connsiteX193" fmla="*/ 3283678 w 3334408"/>
                <a:gd name="connsiteY193" fmla="*/ 2003165 h 2222937"/>
                <a:gd name="connsiteX194" fmla="*/ 3283678 w 3334408"/>
                <a:gd name="connsiteY194" fmla="*/ 2119515 h 2222937"/>
                <a:gd name="connsiteX195" fmla="*/ 3287631 w 3334408"/>
                <a:gd name="connsiteY195" fmla="*/ 2152481 h 2222937"/>
                <a:gd name="connsiteX196" fmla="*/ 3288949 w 3334408"/>
                <a:gd name="connsiteY196" fmla="*/ 2158299 h 2222937"/>
                <a:gd name="connsiteX197" fmla="*/ 3271160 w 3334408"/>
                <a:gd name="connsiteY197" fmla="*/ 2165409 h 2222937"/>
                <a:gd name="connsiteX198" fmla="*/ 3254030 w 3334408"/>
                <a:gd name="connsiteY198" fmla="*/ 2170580 h 2222937"/>
                <a:gd name="connsiteX199" fmla="*/ 3228994 w 3334408"/>
                <a:gd name="connsiteY199" fmla="*/ 2169287 h 2222937"/>
                <a:gd name="connsiteX200" fmla="*/ 3200005 w 3334408"/>
                <a:gd name="connsiteY200" fmla="*/ 2167994 h 2222937"/>
                <a:gd name="connsiteX201" fmla="*/ 3178263 w 3334408"/>
                <a:gd name="connsiteY201" fmla="*/ 2164762 h 2222937"/>
                <a:gd name="connsiteX202" fmla="*/ 3145980 w 3334408"/>
                <a:gd name="connsiteY202" fmla="*/ 2160238 h 2222937"/>
                <a:gd name="connsiteX203" fmla="*/ 3111061 w 3334408"/>
                <a:gd name="connsiteY203" fmla="*/ 2167348 h 2222937"/>
                <a:gd name="connsiteX204" fmla="*/ 3091296 w 3334408"/>
                <a:gd name="connsiteY204" fmla="*/ 2171226 h 2222937"/>
                <a:gd name="connsiteX205" fmla="*/ 3069554 w 3334408"/>
                <a:gd name="connsiteY205" fmla="*/ 2167994 h 2222937"/>
                <a:gd name="connsiteX206" fmla="*/ 3037270 w 3334408"/>
                <a:gd name="connsiteY206" fmla="*/ 2163470 h 2222937"/>
                <a:gd name="connsiteX207" fmla="*/ 3016846 w 3334408"/>
                <a:gd name="connsiteY207" fmla="*/ 2160238 h 2222937"/>
                <a:gd name="connsiteX208" fmla="*/ 2983245 w 3334408"/>
                <a:gd name="connsiteY208" fmla="*/ 2154420 h 2222937"/>
                <a:gd name="connsiteX209" fmla="*/ 2948326 w 3334408"/>
                <a:gd name="connsiteY209" fmla="*/ 2161531 h 2222937"/>
                <a:gd name="connsiteX210" fmla="*/ 2929220 w 3334408"/>
                <a:gd name="connsiteY210" fmla="*/ 2165409 h 2222937"/>
                <a:gd name="connsiteX211" fmla="*/ 2894960 w 3334408"/>
                <a:gd name="connsiteY211" fmla="*/ 2171873 h 2222937"/>
                <a:gd name="connsiteX212" fmla="*/ 2875195 w 3334408"/>
                <a:gd name="connsiteY212" fmla="*/ 2175751 h 2222937"/>
                <a:gd name="connsiteX213" fmla="*/ 2854112 w 3334408"/>
                <a:gd name="connsiteY213" fmla="*/ 2172519 h 2222937"/>
                <a:gd name="connsiteX214" fmla="*/ 2821170 w 3334408"/>
                <a:gd name="connsiteY214" fmla="*/ 2167348 h 2222937"/>
                <a:gd name="connsiteX215" fmla="*/ 2799428 w 3334408"/>
                <a:gd name="connsiteY215" fmla="*/ 2164762 h 2222937"/>
                <a:gd name="connsiteX216" fmla="*/ 2767144 w 3334408"/>
                <a:gd name="connsiteY216" fmla="*/ 2160884 h 2222937"/>
                <a:gd name="connsiteX217" fmla="*/ 2733543 w 3334408"/>
                <a:gd name="connsiteY217" fmla="*/ 2166702 h 2222937"/>
                <a:gd name="connsiteX218" fmla="*/ 2713119 w 3334408"/>
                <a:gd name="connsiteY218" fmla="*/ 2170580 h 2222937"/>
                <a:gd name="connsiteX219" fmla="*/ 2685448 w 3334408"/>
                <a:gd name="connsiteY219" fmla="*/ 2171226 h 2222937"/>
                <a:gd name="connsiteX220" fmla="*/ 2659094 w 3334408"/>
                <a:gd name="connsiteY220" fmla="*/ 2171873 h 2222937"/>
                <a:gd name="connsiteX221" fmla="*/ 2637352 w 3334408"/>
                <a:gd name="connsiteY221" fmla="*/ 2168641 h 2222937"/>
                <a:gd name="connsiteX222" fmla="*/ 2605069 w 3334408"/>
                <a:gd name="connsiteY222" fmla="*/ 2164116 h 2222937"/>
                <a:gd name="connsiteX223" fmla="*/ 2574762 w 3334408"/>
                <a:gd name="connsiteY223" fmla="*/ 2166702 h 2222937"/>
                <a:gd name="connsiteX224" fmla="*/ 2551044 w 3334408"/>
                <a:gd name="connsiteY224" fmla="*/ 2168641 h 2222937"/>
                <a:gd name="connsiteX225" fmla="*/ 2522713 w 3334408"/>
                <a:gd name="connsiteY225" fmla="*/ 2169287 h 2222937"/>
                <a:gd name="connsiteX226" fmla="*/ 2497018 w 3334408"/>
                <a:gd name="connsiteY226" fmla="*/ 2169934 h 2222937"/>
                <a:gd name="connsiteX227" fmla="*/ 2472641 w 3334408"/>
                <a:gd name="connsiteY227" fmla="*/ 2167994 h 2222937"/>
                <a:gd name="connsiteX228" fmla="*/ 2442993 w 3334408"/>
                <a:gd name="connsiteY228" fmla="*/ 2166055 h 2222937"/>
                <a:gd name="connsiteX229" fmla="*/ 2419275 w 3334408"/>
                <a:gd name="connsiteY229" fmla="*/ 2164116 h 2222937"/>
                <a:gd name="connsiteX230" fmla="*/ 2388309 w 3334408"/>
                <a:gd name="connsiteY230" fmla="*/ 2161531 h 2222937"/>
                <a:gd name="connsiteX231" fmla="*/ 2353391 w 3334408"/>
                <a:gd name="connsiteY231" fmla="*/ 2169287 h 2222937"/>
                <a:gd name="connsiteX232" fmla="*/ 2334284 w 3334408"/>
                <a:gd name="connsiteY232" fmla="*/ 2173812 h 2222937"/>
                <a:gd name="connsiteX233" fmla="*/ 2315177 w 3334408"/>
                <a:gd name="connsiteY233" fmla="*/ 2169934 h 2222937"/>
                <a:gd name="connsiteX234" fmla="*/ 2280259 w 3334408"/>
                <a:gd name="connsiteY234" fmla="*/ 2162823 h 2222937"/>
                <a:gd name="connsiteX235" fmla="*/ 2252587 w 3334408"/>
                <a:gd name="connsiteY235" fmla="*/ 2163470 h 2222937"/>
                <a:gd name="connsiteX236" fmla="*/ 2226234 w 3334408"/>
                <a:gd name="connsiteY236" fmla="*/ 2164116 h 2222937"/>
                <a:gd name="connsiteX237" fmla="*/ 2197244 w 3334408"/>
                <a:gd name="connsiteY237" fmla="*/ 2165409 h 2222937"/>
                <a:gd name="connsiteX238" fmla="*/ 2172208 w 3334408"/>
                <a:gd name="connsiteY238" fmla="*/ 2166702 h 2222937"/>
                <a:gd name="connsiteX239" fmla="*/ 2145196 w 3334408"/>
                <a:gd name="connsiteY239" fmla="*/ 2166702 h 2222937"/>
                <a:gd name="connsiteX240" fmla="*/ 2118183 w 3334408"/>
                <a:gd name="connsiteY240" fmla="*/ 2166702 h 2222937"/>
                <a:gd name="connsiteX241" fmla="*/ 2097100 w 3334408"/>
                <a:gd name="connsiteY241" fmla="*/ 2163470 h 2222937"/>
                <a:gd name="connsiteX242" fmla="*/ 2064158 w 3334408"/>
                <a:gd name="connsiteY242" fmla="*/ 2158299 h 2222937"/>
                <a:gd name="connsiteX243" fmla="*/ 2027921 w 3334408"/>
                <a:gd name="connsiteY243" fmla="*/ 2167348 h 2222937"/>
                <a:gd name="connsiteX244" fmla="*/ 2009474 w 3334408"/>
                <a:gd name="connsiteY244" fmla="*/ 2171873 h 2222937"/>
                <a:gd name="connsiteX245" fmla="*/ 1983120 w 3334408"/>
                <a:gd name="connsiteY245" fmla="*/ 2171226 h 2222937"/>
                <a:gd name="connsiteX246" fmla="*/ 1955449 w 3334408"/>
                <a:gd name="connsiteY246" fmla="*/ 2170580 h 2222937"/>
                <a:gd name="connsiteX247" fmla="*/ 1927777 w 3334408"/>
                <a:gd name="connsiteY247" fmla="*/ 2171226 h 2222937"/>
                <a:gd name="connsiteX248" fmla="*/ 1901424 w 3334408"/>
                <a:gd name="connsiteY248" fmla="*/ 2171873 h 2222937"/>
                <a:gd name="connsiteX249" fmla="*/ 1879023 w 3334408"/>
                <a:gd name="connsiteY249" fmla="*/ 2169287 h 2222937"/>
                <a:gd name="connsiteX250" fmla="*/ 1847398 w 3334408"/>
                <a:gd name="connsiteY250" fmla="*/ 2165409 h 2222937"/>
                <a:gd name="connsiteX251" fmla="*/ 1822362 w 3334408"/>
                <a:gd name="connsiteY251" fmla="*/ 2164116 h 2222937"/>
                <a:gd name="connsiteX252" fmla="*/ 1792714 w 3334408"/>
                <a:gd name="connsiteY252" fmla="*/ 2162177 h 2222937"/>
                <a:gd name="connsiteX253" fmla="*/ 1770314 w 3334408"/>
                <a:gd name="connsiteY253" fmla="*/ 2159591 h 2222937"/>
                <a:gd name="connsiteX254" fmla="*/ 1738689 w 3334408"/>
                <a:gd name="connsiteY254" fmla="*/ 2155713 h 2222937"/>
                <a:gd name="connsiteX255" fmla="*/ 1709041 w 3334408"/>
                <a:gd name="connsiteY255" fmla="*/ 2157652 h 2222937"/>
                <a:gd name="connsiteX256" fmla="*/ 1684005 w 3334408"/>
                <a:gd name="connsiteY256" fmla="*/ 2158945 h 2222937"/>
                <a:gd name="connsiteX257" fmla="*/ 1648427 w 3334408"/>
                <a:gd name="connsiteY257" fmla="*/ 2166702 h 2222937"/>
                <a:gd name="connsiteX258" fmla="*/ 1629321 w 3334408"/>
                <a:gd name="connsiteY258" fmla="*/ 2171226 h 2222937"/>
                <a:gd name="connsiteX259" fmla="*/ 1604285 w 3334408"/>
                <a:gd name="connsiteY259" fmla="*/ 2169934 h 2222937"/>
                <a:gd name="connsiteX260" fmla="*/ 1575296 w 3334408"/>
                <a:gd name="connsiteY260" fmla="*/ 2168641 h 2222937"/>
                <a:gd name="connsiteX261" fmla="*/ 1541036 w 3334408"/>
                <a:gd name="connsiteY261" fmla="*/ 2175105 h 2222937"/>
                <a:gd name="connsiteX262" fmla="*/ 1521271 w 3334408"/>
                <a:gd name="connsiteY262" fmla="*/ 2178983 h 2222937"/>
                <a:gd name="connsiteX263" fmla="*/ 1496893 w 3334408"/>
                <a:gd name="connsiteY263" fmla="*/ 2177044 h 2222937"/>
                <a:gd name="connsiteX264" fmla="*/ 1467245 w 3334408"/>
                <a:gd name="connsiteY264" fmla="*/ 2175105 h 2222937"/>
                <a:gd name="connsiteX265" fmla="*/ 1450774 w 3334408"/>
                <a:gd name="connsiteY265" fmla="*/ 2169934 h 2222937"/>
                <a:gd name="connsiteX266" fmla="*/ 1412561 w 3334408"/>
                <a:gd name="connsiteY266" fmla="*/ 2158299 h 2222937"/>
                <a:gd name="connsiteX267" fmla="*/ 1384890 w 3334408"/>
                <a:gd name="connsiteY267" fmla="*/ 2158299 h 2222937"/>
                <a:gd name="connsiteX268" fmla="*/ 1358536 w 3334408"/>
                <a:gd name="connsiteY268" fmla="*/ 2158299 h 2222937"/>
                <a:gd name="connsiteX269" fmla="*/ 1323617 w 3334408"/>
                <a:gd name="connsiteY269" fmla="*/ 2165409 h 2222937"/>
                <a:gd name="connsiteX270" fmla="*/ 1304511 w 3334408"/>
                <a:gd name="connsiteY270" fmla="*/ 2169287 h 2222937"/>
                <a:gd name="connsiteX271" fmla="*/ 1277498 w 3334408"/>
                <a:gd name="connsiteY271" fmla="*/ 2169287 h 2222937"/>
                <a:gd name="connsiteX272" fmla="*/ 1250486 w 3334408"/>
                <a:gd name="connsiteY272" fmla="*/ 2169287 h 2222937"/>
                <a:gd name="connsiteX273" fmla="*/ 1218861 w 3334408"/>
                <a:gd name="connsiteY273" fmla="*/ 2172519 h 2222937"/>
                <a:gd name="connsiteX274" fmla="*/ 1195802 w 3334408"/>
                <a:gd name="connsiteY274" fmla="*/ 2175105 h 2222937"/>
                <a:gd name="connsiteX275" fmla="*/ 1179989 w 3334408"/>
                <a:gd name="connsiteY275" fmla="*/ 2169287 h 2222937"/>
                <a:gd name="connsiteX276" fmla="*/ 1141118 w 3334408"/>
                <a:gd name="connsiteY276" fmla="*/ 2156359 h 2222937"/>
                <a:gd name="connsiteX277" fmla="*/ 1103564 w 3334408"/>
                <a:gd name="connsiteY277" fmla="*/ 2167348 h 2222937"/>
                <a:gd name="connsiteX278" fmla="*/ 1087092 w 3334408"/>
                <a:gd name="connsiteY278" fmla="*/ 2172519 h 2222937"/>
                <a:gd name="connsiteX279" fmla="*/ 1060739 w 3334408"/>
                <a:gd name="connsiteY279" fmla="*/ 2172519 h 2222937"/>
                <a:gd name="connsiteX280" fmla="*/ 1033067 w 3334408"/>
                <a:gd name="connsiteY280" fmla="*/ 2172519 h 2222937"/>
                <a:gd name="connsiteX281" fmla="*/ 1013302 w 3334408"/>
                <a:gd name="connsiteY281" fmla="*/ 2168641 h 2222937"/>
                <a:gd name="connsiteX282" fmla="*/ 978383 w 3334408"/>
                <a:gd name="connsiteY282" fmla="*/ 2161531 h 2222937"/>
                <a:gd name="connsiteX283" fmla="*/ 950053 w 3334408"/>
                <a:gd name="connsiteY283" fmla="*/ 2162177 h 2222937"/>
                <a:gd name="connsiteX284" fmla="*/ 924358 w 3334408"/>
                <a:gd name="connsiteY284" fmla="*/ 2162823 h 2222937"/>
                <a:gd name="connsiteX285" fmla="*/ 896687 w 3334408"/>
                <a:gd name="connsiteY285" fmla="*/ 2163470 h 2222937"/>
                <a:gd name="connsiteX286" fmla="*/ 870333 w 3334408"/>
                <a:gd name="connsiteY286" fmla="*/ 2164116 h 2222937"/>
                <a:gd name="connsiteX287" fmla="*/ 848591 w 3334408"/>
                <a:gd name="connsiteY287" fmla="*/ 2160884 h 2222937"/>
                <a:gd name="connsiteX288" fmla="*/ 816308 w 3334408"/>
                <a:gd name="connsiteY288" fmla="*/ 2156359 h 2222937"/>
                <a:gd name="connsiteX289" fmla="*/ 779412 w 3334408"/>
                <a:gd name="connsiteY289" fmla="*/ 2166702 h 2222937"/>
                <a:gd name="connsiteX290" fmla="*/ 762282 w 3334408"/>
                <a:gd name="connsiteY290" fmla="*/ 2171873 h 2222937"/>
                <a:gd name="connsiteX291" fmla="*/ 742517 w 3334408"/>
                <a:gd name="connsiteY291" fmla="*/ 2167994 h 2222937"/>
                <a:gd name="connsiteX292" fmla="*/ 708257 w 3334408"/>
                <a:gd name="connsiteY292" fmla="*/ 2161531 h 2222937"/>
                <a:gd name="connsiteX293" fmla="*/ 679927 w 3334408"/>
                <a:gd name="connsiteY293" fmla="*/ 2162177 h 2222937"/>
                <a:gd name="connsiteX294" fmla="*/ 654232 w 3334408"/>
                <a:gd name="connsiteY294" fmla="*/ 2162823 h 2222937"/>
                <a:gd name="connsiteX295" fmla="*/ 624584 w 3334408"/>
                <a:gd name="connsiteY295" fmla="*/ 2164762 h 2222937"/>
                <a:gd name="connsiteX296" fmla="*/ 600207 w 3334408"/>
                <a:gd name="connsiteY296" fmla="*/ 2166055 h 2222937"/>
                <a:gd name="connsiteX297" fmla="*/ 563312 w 3334408"/>
                <a:gd name="connsiteY297" fmla="*/ 2175751 h 2222937"/>
                <a:gd name="connsiteX298" fmla="*/ 545523 w 3334408"/>
                <a:gd name="connsiteY298" fmla="*/ 2180922 h 2222937"/>
                <a:gd name="connsiteX299" fmla="*/ 531687 w 3334408"/>
                <a:gd name="connsiteY299" fmla="*/ 2173812 h 2222937"/>
                <a:gd name="connsiteX300" fmla="*/ 491498 w 3334408"/>
                <a:gd name="connsiteY300" fmla="*/ 2156359 h 2222937"/>
                <a:gd name="connsiteX301" fmla="*/ 453943 w 3334408"/>
                <a:gd name="connsiteY301" fmla="*/ 2167994 h 2222937"/>
                <a:gd name="connsiteX302" fmla="*/ 437472 w 3334408"/>
                <a:gd name="connsiteY302" fmla="*/ 2173166 h 2222937"/>
                <a:gd name="connsiteX303" fmla="*/ 412436 w 3334408"/>
                <a:gd name="connsiteY303" fmla="*/ 2171873 h 2222937"/>
                <a:gd name="connsiteX304" fmla="*/ 383447 w 3334408"/>
                <a:gd name="connsiteY304" fmla="*/ 2170580 h 2222937"/>
                <a:gd name="connsiteX305" fmla="*/ 366976 w 3334408"/>
                <a:gd name="connsiteY305" fmla="*/ 2165409 h 2222937"/>
                <a:gd name="connsiteX306" fmla="*/ 329422 w 3334408"/>
                <a:gd name="connsiteY306" fmla="*/ 2154420 h 2222937"/>
                <a:gd name="connsiteX307" fmla="*/ 298456 w 3334408"/>
                <a:gd name="connsiteY307" fmla="*/ 2157006 h 2222937"/>
                <a:gd name="connsiteX308" fmla="*/ 274738 w 3334408"/>
                <a:gd name="connsiteY308" fmla="*/ 2158945 h 2222937"/>
                <a:gd name="connsiteX309" fmla="*/ 249043 w 3334408"/>
                <a:gd name="connsiteY309" fmla="*/ 2158299 h 2222937"/>
                <a:gd name="connsiteX310" fmla="*/ 220713 w 3334408"/>
                <a:gd name="connsiteY310" fmla="*/ 2157652 h 2222937"/>
                <a:gd name="connsiteX311" fmla="*/ 191065 w 3334408"/>
                <a:gd name="connsiteY311" fmla="*/ 2159591 h 2222937"/>
                <a:gd name="connsiteX312" fmla="*/ 166029 w 3334408"/>
                <a:gd name="connsiteY312" fmla="*/ 2160884 h 2222937"/>
                <a:gd name="connsiteX313" fmla="*/ 132428 w 3334408"/>
                <a:gd name="connsiteY313" fmla="*/ 2166702 h 2222937"/>
                <a:gd name="connsiteX314" fmla="*/ 111345 w 3334408"/>
                <a:gd name="connsiteY314" fmla="*/ 2169934 h 2222937"/>
                <a:gd name="connsiteX315" fmla="*/ 78402 w 3334408"/>
                <a:gd name="connsiteY315" fmla="*/ 2175105 h 2222937"/>
                <a:gd name="connsiteX316" fmla="*/ 56661 w 3334408"/>
                <a:gd name="connsiteY316" fmla="*/ 2178337 h 2222937"/>
                <a:gd name="connsiteX317" fmla="*/ 34260 w 3334408"/>
                <a:gd name="connsiteY317" fmla="*/ 2175751 h 2222937"/>
                <a:gd name="connsiteX318" fmla="*/ 1977 w 3334408"/>
                <a:gd name="connsiteY318" fmla="*/ 2171873 h 2222937"/>
                <a:gd name="connsiteX319" fmla="*/ 659 w 3334408"/>
                <a:gd name="connsiteY319" fmla="*/ 2171873 h 2222937"/>
                <a:gd name="connsiteX320" fmla="*/ 659 w 3334408"/>
                <a:gd name="connsiteY320" fmla="*/ 2222938 h 2222937"/>
                <a:gd name="connsiteX321" fmla="*/ 3334409 w 3334408"/>
                <a:gd name="connsiteY321" fmla="*/ 2222938 h 2222937"/>
                <a:gd name="connsiteX322" fmla="*/ 3334409 w 3334408"/>
                <a:gd name="connsiteY322" fmla="*/ 0 h 2222937"/>
                <a:gd name="connsiteX323" fmla="*/ 0 w 3334408"/>
                <a:gd name="connsiteY323" fmla="*/ 0 h 222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3334408" h="2222937">
                  <a:moveTo>
                    <a:pt x="0" y="0"/>
                  </a:moveTo>
                  <a:lnTo>
                    <a:pt x="0" y="45894"/>
                  </a:lnTo>
                  <a:cubicBezTo>
                    <a:pt x="11859" y="45894"/>
                    <a:pt x="18448" y="46540"/>
                    <a:pt x="24377" y="47187"/>
                  </a:cubicBezTo>
                  <a:cubicBezTo>
                    <a:pt x="31625" y="48479"/>
                    <a:pt x="38872" y="49126"/>
                    <a:pt x="53366" y="49126"/>
                  </a:cubicBezTo>
                  <a:cubicBezTo>
                    <a:pt x="64567" y="49126"/>
                    <a:pt x="69179" y="50418"/>
                    <a:pt x="75108" y="52358"/>
                  </a:cubicBezTo>
                  <a:cubicBezTo>
                    <a:pt x="82355" y="54297"/>
                    <a:pt x="90920" y="56882"/>
                    <a:pt x="107392" y="56882"/>
                  </a:cubicBezTo>
                  <a:cubicBezTo>
                    <a:pt x="125180" y="56882"/>
                    <a:pt x="134404" y="53004"/>
                    <a:pt x="142310" y="49772"/>
                  </a:cubicBezTo>
                  <a:cubicBezTo>
                    <a:pt x="148240" y="47187"/>
                    <a:pt x="152193" y="45894"/>
                    <a:pt x="161417" y="45894"/>
                  </a:cubicBezTo>
                  <a:cubicBezTo>
                    <a:pt x="172617" y="45894"/>
                    <a:pt x="177229" y="47187"/>
                    <a:pt x="183159" y="49126"/>
                  </a:cubicBezTo>
                  <a:cubicBezTo>
                    <a:pt x="191065" y="51065"/>
                    <a:pt x="199630" y="53650"/>
                    <a:pt x="215442" y="53650"/>
                  </a:cubicBezTo>
                  <a:cubicBezTo>
                    <a:pt x="225325" y="53650"/>
                    <a:pt x="229937" y="54943"/>
                    <a:pt x="235866" y="56882"/>
                  </a:cubicBezTo>
                  <a:cubicBezTo>
                    <a:pt x="243772" y="58822"/>
                    <a:pt x="252996" y="62054"/>
                    <a:pt x="270126" y="62054"/>
                  </a:cubicBezTo>
                  <a:cubicBezTo>
                    <a:pt x="287915" y="62054"/>
                    <a:pt x="297139" y="58175"/>
                    <a:pt x="305045" y="54943"/>
                  </a:cubicBezTo>
                  <a:cubicBezTo>
                    <a:pt x="310974" y="52358"/>
                    <a:pt x="314927" y="51065"/>
                    <a:pt x="324151" y="51065"/>
                  </a:cubicBezTo>
                  <a:cubicBezTo>
                    <a:pt x="341281" y="51065"/>
                    <a:pt x="350505" y="47187"/>
                    <a:pt x="358411" y="44601"/>
                  </a:cubicBezTo>
                  <a:cubicBezTo>
                    <a:pt x="364341" y="42015"/>
                    <a:pt x="368294" y="40723"/>
                    <a:pt x="378176" y="40723"/>
                  </a:cubicBezTo>
                  <a:cubicBezTo>
                    <a:pt x="388718" y="40723"/>
                    <a:pt x="393330" y="42015"/>
                    <a:pt x="399259" y="43955"/>
                  </a:cubicBezTo>
                  <a:cubicBezTo>
                    <a:pt x="406507" y="45894"/>
                    <a:pt x="415730" y="49126"/>
                    <a:pt x="432202" y="49126"/>
                  </a:cubicBezTo>
                  <a:cubicBezTo>
                    <a:pt x="443402" y="49126"/>
                    <a:pt x="448014" y="50418"/>
                    <a:pt x="453943" y="51711"/>
                  </a:cubicBezTo>
                  <a:cubicBezTo>
                    <a:pt x="461850" y="53004"/>
                    <a:pt x="470415" y="55590"/>
                    <a:pt x="486227" y="55590"/>
                  </a:cubicBezTo>
                  <a:cubicBezTo>
                    <a:pt x="503357" y="55590"/>
                    <a:pt x="512581" y="52358"/>
                    <a:pt x="519828" y="49772"/>
                  </a:cubicBezTo>
                  <a:cubicBezTo>
                    <a:pt x="525757" y="47833"/>
                    <a:pt x="530369" y="45894"/>
                    <a:pt x="540252" y="45894"/>
                  </a:cubicBezTo>
                  <a:cubicBezTo>
                    <a:pt x="554088" y="45894"/>
                    <a:pt x="561335" y="45894"/>
                    <a:pt x="567923" y="45247"/>
                  </a:cubicBezTo>
                  <a:cubicBezTo>
                    <a:pt x="574512" y="45247"/>
                    <a:pt x="581100" y="44601"/>
                    <a:pt x="594277" y="44601"/>
                  </a:cubicBezTo>
                  <a:cubicBezTo>
                    <a:pt x="604819" y="44601"/>
                    <a:pt x="610089" y="45894"/>
                    <a:pt x="616019" y="47833"/>
                  </a:cubicBezTo>
                  <a:cubicBezTo>
                    <a:pt x="623925" y="49772"/>
                    <a:pt x="631831" y="52358"/>
                    <a:pt x="648302" y="52358"/>
                  </a:cubicBezTo>
                  <a:cubicBezTo>
                    <a:pt x="663456" y="52358"/>
                    <a:pt x="671362" y="51065"/>
                    <a:pt x="678609" y="49772"/>
                  </a:cubicBezTo>
                  <a:cubicBezTo>
                    <a:pt x="685198" y="48479"/>
                    <a:pt x="690468" y="47833"/>
                    <a:pt x="702328" y="47833"/>
                  </a:cubicBezTo>
                  <a:cubicBezTo>
                    <a:pt x="716163" y="47833"/>
                    <a:pt x="723411" y="47187"/>
                    <a:pt x="730658" y="47187"/>
                  </a:cubicBezTo>
                  <a:cubicBezTo>
                    <a:pt x="737246" y="46540"/>
                    <a:pt x="743835" y="46540"/>
                    <a:pt x="756353" y="46540"/>
                  </a:cubicBezTo>
                  <a:cubicBezTo>
                    <a:pt x="768212" y="46540"/>
                    <a:pt x="774142" y="47187"/>
                    <a:pt x="780730" y="48479"/>
                  </a:cubicBezTo>
                  <a:cubicBezTo>
                    <a:pt x="787977" y="49772"/>
                    <a:pt x="795883" y="50418"/>
                    <a:pt x="810378" y="50418"/>
                  </a:cubicBezTo>
                  <a:cubicBezTo>
                    <a:pt x="822237" y="50418"/>
                    <a:pt x="827508" y="51065"/>
                    <a:pt x="834096" y="52358"/>
                  </a:cubicBezTo>
                  <a:cubicBezTo>
                    <a:pt x="841344" y="53650"/>
                    <a:pt x="849250" y="54943"/>
                    <a:pt x="865062" y="54943"/>
                  </a:cubicBezTo>
                  <a:cubicBezTo>
                    <a:pt x="882851" y="54943"/>
                    <a:pt x="892733" y="50418"/>
                    <a:pt x="899981" y="47187"/>
                  </a:cubicBezTo>
                  <a:cubicBezTo>
                    <a:pt x="905910" y="44601"/>
                    <a:pt x="909863" y="42662"/>
                    <a:pt x="919087" y="42662"/>
                  </a:cubicBezTo>
                  <a:cubicBezTo>
                    <a:pt x="928311" y="42662"/>
                    <a:pt x="932264" y="44601"/>
                    <a:pt x="938194" y="46540"/>
                  </a:cubicBezTo>
                  <a:cubicBezTo>
                    <a:pt x="946100" y="49772"/>
                    <a:pt x="955324" y="53650"/>
                    <a:pt x="973112" y="53650"/>
                  </a:cubicBezTo>
                  <a:cubicBezTo>
                    <a:pt x="986948" y="53650"/>
                    <a:pt x="993537" y="53650"/>
                    <a:pt x="1000784" y="53004"/>
                  </a:cubicBezTo>
                  <a:cubicBezTo>
                    <a:pt x="1007372" y="53004"/>
                    <a:pt x="1013961" y="52358"/>
                    <a:pt x="1027138" y="52358"/>
                  </a:cubicBezTo>
                  <a:cubicBezTo>
                    <a:pt x="1041632" y="52358"/>
                    <a:pt x="1048879" y="51711"/>
                    <a:pt x="1056127" y="51065"/>
                  </a:cubicBezTo>
                  <a:cubicBezTo>
                    <a:pt x="1062715" y="50418"/>
                    <a:pt x="1068645" y="49772"/>
                    <a:pt x="1081163" y="49772"/>
                  </a:cubicBezTo>
                  <a:cubicBezTo>
                    <a:pt x="1094999" y="49772"/>
                    <a:pt x="1101587" y="49772"/>
                    <a:pt x="1108175" y="49772"/>
                  </a:cubicBezTo>
                  <a:cubicBezTo>
                    <a:pt x="1114764" y="49772"/>
                    <a:pt x="1121352" y="49772"/>
                    <a:pt x="1135188" y="49772"/>
                  </a:cubicBezTo>
                  <a:cubicBezTo>
                    <a:pt x="1145730" y="49772"/>
                    <a:pt x="1150342" y="51065"/>
                    <a:pt x="1156271" y="53004"/>
                  </a:cubicBezTo>
                  <a:cubicBezTo>
                    <a:pt x="1163518" y="55590"/>
                    <a:pt x="1172742" y="58175"/>
                    <a:pt x="1189213" y="58175"/>
                  </a:cubicBezTo>
                  <a:cubicBezTo>
                    <a:pt x="1207661" y="58175"/>
                    <a:pt x="1217544" y="53004"/>
                    <a:pt x="1225450" y="49126"/>
                  </a:cubicBezTo>
                  <a:cubicBezTo>
                    <a:pt x="1231379" y="45894"/>
                    <a:pt x="1234673" y="44601"/>
                    <a:pt x="1243897" y="44601"/>
                  </a:cubicBezTo>
                  <a:cubicBezTo>
                    <a:pt x="1257074" y="44601"/>
                    <a:pt x="1263663" y="44601"/>
                    <a:pt x="1270251" y="45247"/>
                  </a:cubicBezTo>
                  <a:cubicBezTo>
                    <a:pt x="1277498" y="45247"/>
                    <a:pt x="1284087" y="45894"/>
                    <a:pt x="1297922" y="45894"/>
                  </a:cubicBezTo>
                  <a:cubicBezTo>
                    <a:pt x="1311758" y="45894"/>
                    <a:pt x="1319005" y="45894"/>
                    <a:pt x="1325594" y="45247"/>
                  </a:cubicBezTo>
                  <a:cubicBezTo>
                    <a:pt x="1332182" y="45247"/>
                    <a:pt x="1338771" y="44601"/>
                    <a:pt x="1351948" y="44601"/>
                  </a:cubicBezTo>
                  <a:cubicBezTo>
                    <a:pt x="1363148" y="44601"/>
                    <a:pt x="1368419" y="45894"/>
                    <a:pt x="1374348" y="47187"/>
                  </a:cubicBezTo>
                  <a:cubicBezTo>
                    <a:pt x="1381596" y="49126"/>
                    <a:pt x="1390161" y="51065"/>
                    <a:pt x="1405973" y="51065"/>
                  </a:cubicBezTo>
                  <a:cubicBezTo>
                    <a:pt x="1418491" y="51065"/>
                    <a:pt x="1424420" y="51711"/>
                    <a:pt x="1431009" y="52358"/>
                  </a:cubicBezTo>
                  <a:cubicBezTo>
                    <a:pt x="1438256" y="53004"/>
                    <a:pt x="1445503" y="54297"/>
                    <a:pt x="1459998" y="54297"/>
                  </a:cubicBezTo>
                  <a:cubicBezTo>
                    <a:pt x="1471198" y="54297"/>
                    <a:pt x="1475810" y="55590"/>
                    <a:pt x="1482399" y="56882"/>
                  </a:cubicBezTo>
                  <a:cubicBezTo>
                    <a:pt x="1489646" y="58822"/>
                    <a:pt x="1498211" y="60761"/>
                    <a:pt x="1514682" y="60761"/>
                  </a:cubicBezTo>
                  <a:cubicBezTo>
                    <a:pt x="1529177" y="60761"/>
                    <a:pt x="1537083" y="60114"/>
                    <a:pt x="1544330" y="58822"/>
                  </a:cubicBezTo>
                  <a:cubicBezTo>
                    <a:pt x="1550919" y="58175"/>
                    <a:pt x="1556848" y="57529"/>
                    <a:pt x="1569366" y="57529"/>
                  </a:cubicBezTo>
                  <a:cubicBezTo>
                    <a:pt x="1587155" y="57529"/>
                    <a:pt x="1597038" y="53004"/>
                    <a:pt x="1604944" y="49772"/>
                  </a:cubicBezTo>
                  <a:cubicBezTo>
                    <a:pt x="1610873" y="47187"/>
                    <a:pt x="1614826" y="45247"/>
                    <a:pt x="1624050" y="45247"/>
                  </a:cubicBezTo>
                  <a:cubicBezTo>
                    <a:pt x="1636568" y="45247"/>
                    <a:pt x="1642498" y="45894"/>
                    <a:pt x="1649086" y="46540"/>
                  </a:cubicBezTo>
                  <a:cubicBezTo>
                    <a:pt x="1656334" y="47187"/>
                    <a:pt x="1663581" y="47833"/>
                    <a:pt x="1678075" y="47833"/>
                  </a:cubicBezTo>
                  <a:cubicBezTo>
                    <a:pt x="1695205" y="47833"/>
                    <a:pt x="1705088" y="43955"/>
                    <a:pt x="1712335" y="41369"/>
                  </a:cubicBezTo>
                  <a:cubicBezTo>
                    <a:pt x="1718265" y="38783"/>
                    <a:pt x="1722218" y="37491"/>
                    <a:pt x="1732101" y="37491"/>
                  </a:cubicBezTo>
                  <a:cubicBezTo>
                    <a:pt x="1743960" y="37491"/>
                    <a:pt x="1749889" y="38137"/>
                    <a:pt x="1756478" y="39430"/>
                  </a:cubicBezTo>
                  <a:cubicBezTo>
                    <a:pt x="1763725" y="40723"/>
                    <a:pt x="1771631" y="41369"/>
                    <a:pt x="1786126" y="41369"/>
                  </a:cubicBezTo>
                  <a:cubicBezTo>
                    <a:pt x="1794032" y="41369"/>
                    <a:pt x="1796667" y="43308"/>
                    <a:pt x="1802597" y="46540"/>
                  </a:cubicBezTo>
                  <a:cubicBezTo>
                    <a:pt x="1810503" y="51711"/>
                    <a:pt x="1821044" y="58175"/>
                    <a:pt x="1840810" y="58175"/>
                  </a:cubicBezTo>
                  <a:cubicBezTo>
                    <a:pt x="1854646" y="58175"/>
                    <a:pt x="1861234" y="58175"/>
                    <a:pt x="1868481" y="58175"/>
                  </a:cubicBezTo>
                  <a:cubicBezTo>
                    <a:pt x="1875070" y="58175"/>
                    <a:pt x="1881658" y="58175"/>
                    <a:pt x="1894835" y="58175"/>
                  </a:cubicBezTo>
                  <a:cubicBezTo>
                    <a:pt x="1912624" y="58175"/>
                    <a:pt x="1921848" y="54297"/>
                    <a:pt x="1929754" y="51065"/>
                  </a:cubicBezTo>
                  <a:cubicBezTo>
                    <a:pt x="1935683" y="48479"/>
                    <a:pt x="1939636" y="47187"/>
                    <a:pt x="1949519" y="47187"/>
                  </a:cubicBezTo>
                  <a:cubicBezTo>
                    <a:pt x="1963355" y="47187"/>
                    <a:pt x="1969943" y="47187"/>
                    <a:pt x="1976532" y="47187"/>
                  </a:cubicBezTo>
                  <a:cubicBezTo>
                    <a:pt x="1983120" y="47187"/>
                    <a:pt x="1989709" y="47187"/>
                    <a:pt x="2003544" y="47187"/>
                  </a:cubicBezTo>
                  <a:cubicBezTo>
                    <a:pt x="2019357" y="47187"/>
                    <a:pt x="2027263" y="45247"/>
                    <a:pt x="2035169" y="43955"/>
                  </a:cubicBezTo>
                  <a:cubicBezTo>
                    <a:pt x="2041098" y="42662"/>
                    <a:pt x="2046369" y="41369"/>
                    <a:pt x="2058228" y="41369"/>
                  </a:cubicBezTo>
                  <a:cubicBezTo>
                    <a:pt x="2065476" y="41369"/>
                    <a:pt x="2068111" y="43308"/>
                    <a:pt x="2074040" y="47187"/>
                  </a:cubicBezTo>
                  <a:cubicBezTo>
                    <a:pt x="2081947" y="53004"/>
                    <a:pt x="2092488" y="60114"/>
                    <a:pt x="2112913" y="60114"/>
                  </a:cubicBezTo>
                  <a:cubicBezTo>
                    <a:pt x="2132019" y="60114"/>
                    <a:pt x="2142560" y="53650"/>
                    <a:pt x="2150466" y="49126"/>
                  </a:cubicBezTo>
                  <a:cubicBezTo>
                    <a:pt x="2156396" y="45894"/>
                    <a:pt x="2159032" y="43955"/>
                    <a:pt x="2166938" y="43955"/>
                  </a:cubicBezTo>
                  <a:cubicBezTo>
                    <a:pt x="2180114" y="43955"/>
                    <a:pt x="2186703" y="43955"/>
                    <a:pt x="2193291" y="43955"/>
                  </a:cubicBezTo>
                  <a:cubicBezTo>
                    <a:pt x="2199880" y="43955"/>
                    <a:pt x="2207127" y="44601"/>
                    <a:pt x="2220963" y="44601"/>
                  </a:cubicBezTo>
                  <a:cubicBezTo>
                    <a:pt x="2230846" y="44601"/>
                    <a:pt x="2234140" y="46540"/>
                    <a:pt x="2240728" y="48479"/>
                  </a:cubicBezTo>
                  <a:cubicBezTo>
                    <a:pt x="2248634" y="51711"/>
                    <a:pt x="2257858" y="55590"/>
                    <a:pt x="2275647" y="55590"/>
                  </a:cubicBezTo>
                  <a:cubicBezTo>
                    <a:pt x="2289483" y="55590"/>
                    <a:pt x="2297389" y="54943"/>
                    <a:pt x="2303977" y="54943"/>
                  </a:cubicBezTo>
                  <a:cubicBezTo>
                    <a:pt x="2310566" y="54297"/>
                    <a:pt x="2317154" y="54297"/>
                    <a:pt x="2329672" y="54297"/>
                  </a:cubicBezTo>
                  <a:cubicBezTo>
                    <a:pt x="2343508" y="54297"/>
                    <a:pt x="2350755" y="54297"/>
                    <a:pt x="2357343" y="53650"/>
                  </a:cubicBezTo>
                  <a:cubicBezTo>
                    <a:pt x="2363932" y="53650"/>
                    <a:pt x="2370520" y="53004"/>
                    <a:pt x="2383697" y="53004"/>
                  </a:cubicBezTo>
                  <a:cubicBezTo>
                    <a:pt x="2394239" y="53004"/>
                    <a:pt x="2399510" y="54297"/>
                    <a:pt x="2405439" y="56236"/>
                  </a:cubicBezTo>
                  <a:cubicBezTo>
                    <a:pt x="2412686" y="58175"/>
                    <a:pt x="2421910" y="60761"/>
                    <a:pt x="2437722" y="60761"/>
                  </a:cubicBezTo>
                  <a:cubicBezTo>
                    <a:pt x="2456170" y="60761"/>
                    <a:pt x="2466712" y="54943"/>
                    <a:pt x="2474618" y="50418"/>
                  </a:cubicBezTo>
                  <a:cubicBezTo>
                    <a:pt x="2480547" y="47187"/>
                    <a:pt x="2483842" y="45247"/>
                    <a:pt x="2491748" y="45247"/>
                  </a:cubicBezTo>
                  <a:cubicBezTo>
                    <a:pt x="2501630" y="45247"/>
                    <a:pt x="2505583" y="46540"/>
                    <a:pt x="2511513" y="49126"/>
                  </a:cubicBezTo>
                  <a:cubicBezTo>
                    <a:pt x="2519419" y="52358"/>
                    <a:pt x="2528643" y="55590"/>
                    <a:pt x="2545773" y="55590"/>
                  </a:cubicBezTo>
                  <a:cubicBezTo>
                    <a:pt x="2559609" y="55590"/>
                    <a:pt x="2567515" y="54943"/>
                    <a:pt x="2574103" y="54943"/>
                  </a:cubicBezTo>
                  <a:cubicBezTo>
                    <a:pt x="2580692" y="54297"/>
                    <a:pt x="2587280" y="54297"/>
                    <a:pt x="2599798" y="54297"/>
                  </a:cubicBezTo>
                  <a:cubicBezTo>
                    <a:pt x="2614951" y="54297"/>
                    <a:pt x="2622199" y="53650"/>
                    <a:pt x="2629446" y="52358"/>
                  </a:cubicBezTo>
                  <a:cubicBezTo>
                    <a:pt x="2636035" y="51711"/>
                    <a:pt x="2641964" y="51065"/>
                    <a:pt x="2653823" y="51065"/>
                  </a:cubicBezTo>
                  <a:cubicBezTo>
                    <a:pt x="2672271" y="51065"/>
                    <a:pt x="2682812" y="45247"/>
                    <a:pt x="2690718" y="41369"/>
                  </a:cubicBezTo>
                  <a:cubicBezTo>
                    <a:pt x="2696648" y="38137"/>
                    <a:pt x="2699942" y="36198"/>
                    <a:pt x="2708507" y="36198"/>
                  </a:cubicBezTo>
                  <a:cubicBezTo>
                    <a:pt x="2714437" y="36198"/>
                    <a:pt x="2716413" y="38137"/>
                    <a:pt x="2722343" y="43308"/>
                  </a:cubicBezTo>
                  <a:cubicBezTo>
                    <a:pt x="2730249" y="50418"/>
                    <a:pt x="2741450" y="60761"/>
                    <a:pt x="2762532" y="60761"/>
                  </a:cubicBezTo>
                  <a:cubicBezTo>
                    <a:pt x="2781639" y="60761"/>
                    <a:pt x="2792839" y="54297"/>
                    <a:pt x="2800087" y="49126"/>
                  </a:cubicBezTo>
                  <a:cubicBezTo>
                    <a:pt x="2806016" y="45247"/>
                    <a:pt x="2808651" y="43308"/>
                    <a:pt x="2816558" y="43308"/>
                  </a:cubicBezTo>
                  <a:cubicBezTo>
                    <a:pt x="2829076" y="43308"/>
                    <a:pt x="2835005" y="43955"/>
                    <a:pt x="2841594" y="44601"/>
                  </a:cubicBezTo>
                  <a:cubicBezTo>
                    <a:pt x="2848841" y="45247"/>
                    <a:pt x="2856088" y="45894"/>
                    <a:pt x="2870583" y="45894"/>
                  </a:cubicBezTo>
                  <a:cubicBezTo>
                    <a:pt x="2878489" y="45894"/>
                    <a:pt x="2881783" y="47833"/>
                    <a:pt x="2887054" y="51065"/>
                  </a:cubicBezTo>
                  <a:cubicBezTo>
                    <a:pt x="2894960" y="55590"/>
                    <a:pt x="2905502" y="62054"/>
                    <a:pt x="2924608" y="62054"/>
                  </a:cubicBezTo>
                  <a:cubicBezTo>
                    <a:pt x="2939762" y="62054"/>
                    <a:pt x="2948326" y="60761"/>
                    <a:pt x="2955574" y="59468"/>
                  </a:cubicBezTo>
                  <a:cubicBezTo>
                    <a:pt x="2962162" y="58175"/>
                    <a:pt x="2967433" y="57529"/>
                    <a:pt x="2979292" y="57529"/>
                  </a:cubicBezTo>
                  <a:cubicBezTo>
                    <a:pt x="2992469" y="57529"/>
                    <a:pt x="2998399" y="58175"/>
                    <a:pt x="3004987" y="58175"/>
                  </a:cubicBezTo>
                  <a:cubicBezTo>
                    <a:pt x="3012234" y="58822"/>
                    <a:pt x="3019482" y="58822"/>
                    <a:pt x="3033317" y="58822"/>
                  </a:cubicBezTo>
                  <a:cubicBezTo>
                    <a:pt x="3047812" y="58822"/>
                    <a:pt x="3055718" y="58175"/>
                    <a:pt x="3062965" y="56882"/>
                  </a:cubicBezTo>
                  <a:cubicBezTo>
                    <a:pt x="3069554" y="56236"/>
                    <a:pt x="3075483" y="55590"/>
                    <a:pt x="3088001" y="55590"/>
                  </a:cubicBezTo>
                  <a:cubicBezTo>
                    <a:pt x="3105131" y="55590"/>
                    <a:pt x="3114355" y="52358"/>
                    <a:pt x="3121602" y="49772"/>
                  </a:cubicBezTo>
                  <a:cubicBezTo>
                    <a:pt x="3127532" y="47833"/>
                    <a:pt x="3132144" y="46540"/>
                    <a:pt x="3142685" y="46540"/>
                  </a:cubicBezTo>
                  <a:cubicBezTo>
                    <a:pt x="3159156" y="46540"/>
                    <a:pt x="3168380" y="43955"/>
                    <a:pt x="3175628" y="41369"/>
                  </a:cubicBezTo>
                  <a:cubicBezTo>
                    <a:pt x="3181557" y="39430"/>
                    <a:pt x="3186169" y="38137"/>
                    <a:pt x="3197369" y="38137"/>
                  </a:cubicBezTo>
                  <a:cubicBezTo>
                    <a:pt x="3208570" y="38137"/>
                    <a:pt x="3213182" y="39430"/>
                    <a:pt x="3219770" y="40723"/>
                  </a:cubicBezTo>
                  <a:cubicBezTo>
                    <a:pt x="3227017" y="42662"/>
                    <a:pt x="3235582" y="44601"/>
                    <a:pt x="3252054" y="44601"/>
                  </a:cubicBezTo>
                  <a:cubicBezTo>
                    <a:pt x="3265230" y="44601"/>
                    <a:pt x="3274454" y="41369"/>
                    <a:pt x="3281701" y="39430"/>
                  </a:cubicBezTo>
                  <a:cubicBezTo>
                    <a:pt x="3284337" y="38783"/>
                    <a:pt x="3288290" y="37491"/>
                    <a:pt x="3288949" y="37491"/>
                  </a:cubicBezTo>
                  <a:cubicBezTo>
                    <a:pt x="3288949" y="37491"/>
                    <a:pt x="3290266" y="38137"/>
                    <a:pt x="3292243" y="40076"/>
                  </a:cubicBezTo>
                  <a:lnTo>
                    <a:pt x="3292243" y="93727"/>
                  </a:lnTo>
                  <a:cubicBezTo>
                    <a:pt x="3292243" y="106654"/>
                    <a:pt x="3291584" y="113118"/>
                    <a:pt x="3290925" y="119582"/>
                  </a:cubicBezTo>
                  <a:cubicBezTo>
                    <a:pt x="3290266" y="127339"/>
                    <a:pt x="3288949" y="134449"/>
                    <a:pt x="3288949" y="149963"/>
                  </a:cubicBezTo>
                  <a:cubicBezTo>
                    <a:pt x="3288949" y="162244"/>
                    <a:pt x="3287631" y="168062"/>
                    <a:pt x="3286972" y="174525"/>
                  </a:cubicBezTo>
                  <a:cubicBezTo>
                    <a:pt x="3285655" y="181636"/>
                    <a:pt x="3284337" y="190039"/>
                    <a:pt x="3284337" y="206199"/>
                  </a:cubicBezTo>
                  <a:cubicBezTo>
                    <a:pt x="3284337" y="219773"/>
                    <a:pt x="3284337" y="226883"/>
                    <a:pt x="3283678" y="233347"/>
                  </a:cubicBezTo>
                  <a:cubicBezTo>
                    <a:pt x="3283678" y="240457"/>
                    <a:pt x="3283019" y="247568"/>
                    <a:pt x="3283019" y="262435"/>
                  </a:cubicBezTo>
                  <a:cubicBezTo>
                    <a:pt x="3283019" y="274716"/>
                    <a:pt x="3281701" y="280534"/>
                    <a:pt x="3281043" y="286997"/>
                  </a:cubicBezTo>
                  <a:cubicBezTo>
                    <a:pt x="3279725" y="294108"/>
                    <a:pt x="3278407" y="302511"/>
                    <a:pt x="3278407" y="318024"/>
                  </a:cubicBezTo>
                  <a:cubicBezTo>
                    <a:pt x="3278407" y="335477"/>
                    <a:pt x="3282360" y="345173"/>
                    <a:pt x="3284996" y="352929"/>
                  </a:cubicBezTo>
                  <a:cubicBezTo>
                    <a:pt x="3287631" y="359393"/>
                    <a:pt x="3288949" y="363918"/>
                    <a:pt x="3288949" y="374260"/>
                  </a:cubicBezTo>
                  <a:cubicBezTo>
                    <a:pt x="3288949" y="384602"/>
                    <a:pt x="3286972" y="389127"/>
                    <a:pt x="3284996" y="394945"/>
                  </a:cubicBezTo>
                  <a:cubicBezTo>
                    <a:pt x="3281701" y="402701"/>
                    <a:pt x="3277748" y="412397"/>
                    <a:pt x="3277748" y="430496"/>
                  </a:cubicBezTo>
                  <a:cubicBezTo>
                    <a:pt x="3277748" y="445363"/>
                    <a:pt x="3278407" y="453120"/>
                    <a:pt x="3279725" y="460877"/>
                  </a:cubicBezTo>
                  <a:cubicBezTo>
                    <a:pt x="3280384" y="467340"/>
                    <a:pt x="3281043" y="473804"/>
                    <a:pt x="3281043" y="486732"/>
                  </a:cubicBezTo>
                  <a:cubicBezTo>
                    <a:pt x="3281043" y="499014"/>
                    <a:pt x="3279725" y="504831"/>
                    <a:pt x="3278407" y="511295"/>
                  </a:cubicBezTo>
                  <a:cubicBezTo>
                    <a:pt x="3277090" y="519052"/>
                    <a:pt x="3275113" y="527455"/>
                    <a:pt x="3275113" y="542968"/>
                  </a:cubicBezTo>
                  <a:cubicBezTo>
                    <a:pt x="3275113" y="559774"/>
                    <a:pt x="3278407" y="569470"/>
                    <a:pt x="3280384" y="577227"/>
                  </a:cubicBezTo>
                  <a:cubicBezTo>
                    <a:pt x="3282360" y="583691"/>
                    <a:pt x="3283678" y="588216"/>
                    <a:pt x="3283678" y="599204"/>
                  </a:cubicBezTo>
                  <a:cubicBezTo>
                    <a:pt x="3283678" y="612132"/>
                    <a:pt x="3283019" y="618596"/>
                    <a:pt x="3281701" y="625060"/>
                  </a:cubicBezTo>
                  <a:cubicBezTo>
                    <a:pt x="3281043" y="632817"/>
                    <a:pt x="3279725" y="640573"/>
                    <a:pt x="3279725" y="655440"/>
                  </a:cubicBezTo>
                  <a:cubicBezTo>
                    <a:pt x="3279725" y="669661"/>
                    <a:pt x="3279725" y="676771"/>
                    <a:pt x="3279725" y="683881"/>
                  </a:cubicBezTo>
                  <a:cubicBezTo>
                    <a:pt x="3279725" y="690992"/>
                    <a:pt x="3279725" y="697456"/>
                    <a:pt x="3279725" y="711676"/>
                  </a:cubicBezTo>
                  <a:cubicBezTo>
                    <a:pt x="3279725" y="725897"/>
                    <a:pt x="3279725" y="732361"/>
                    <a:pt x="3279725" y="739471"/>
                  </a:cubicBezTo>
                  <a:cubicBezTo>
                    <a:pt x="3279725" y="746581"/>
                    <a:pt x="3279066" y="753692"/>
                    <a:pt x="3279066" y="767912"/>
                  </a:cubicBezTo>
                  <a:cubicBezTo>
                    <a:pt x="3279066" y="776962"/>
                    <a:pt x="3277090" y="780840"/>
                    <a:pt x="3273795" y="786658"/>
                  </a:cubicBezTo>
                  <a:cubicBezTo>
                    <a:pt x="3269184" y="794414"/>
                    <a:pt x="3263913" y="804756"/>
                    <a:pt x="3263913" y="824148"/>
                  </a:cubicBezTo>
                  <a:cubicBezTo>
                    <a:pt x="3263913" y="839662"/>
                    <a:pt x="3265230" y="847418"/>
                    <a:pt x="3265889" y="854529"/>
                  </a:cubicBezTo>
                  <a:cubicBezTo>
                    <a:pt x="3266548" y="860992"/>
                    <a:pt x="3267866" y="867456"/>
                    <a:pt x="3267866" y="880384"/>
                  </a:cubicBezTo>
                  <a:cubicBezTo>
                    <a:pt x="3267866" y="899776"/>
                    <a:pt x="3273795" y="910118"/>
                    <a:pt x="3278407" y="917875"/>
                  </a:cubicBezTo>
                  <a:cubicBezTo>
                    <a:pt x="3281701" y="924339"/>
                    <a:pt x="3283678" y="927571"/>
                    <a:pt x="3283678" y="936620"/>
                  </a:cubicBezTo>
                  <a:cubicBezTo>
                    <a:pt x="3283678" y="948902"/>
                    <a:pt x="3282360" y="954073"/>
                    <a:pt x="3281043" y="960537"/>
                  </a:cubicBezTo>
                  <a:cubicBezTo>
                    <a:pt x="3279066" y="968293"/>
                    <a:pt x="3277748" y="976696"/>
                    <a:pt x="3277748" y="992856"/>
                  </a:cubicBezTo>
                  <a:cubicBezTo>
                    <a:pt x="3277748" y="1010955"/>
                    <a:pt x="3281701" y="1020651"/>
                    <a:pt x="3284996" y="1028408"/>
                  </a:cubicBezTo>
                  <a:cubicBezTo>
                    <a:pt x="3287631" y="1034872"/>
                    <a:pt x="3289608" y="1038750"/>
                    <a:pt x="3289608" y="1049092"/>
                  </a:cubicBezTo>
                  <a:cubicBezTo>
                    <a:pt x="3289608" y="1062666"/>
                    <a:pt x="3288949" y="1069130"/>
                    <a:pt x="3288949" y="1075594"/>
                  </a:cubicBezTo>
                  <a:cubicBezTo>
                    <a:pt x="3288290" y="1082704"/>
                    <a:pt x="3287631" y="1090461"/>
                    <a:pt x="3287631" y="1105328"/>
                  </a:cubicBezTo>
                  <a:cubicBezTo>
                    <a:pt x="3287631" y="1115024"/>
                    <a:pt x="3285655" y="1119549"/>
                    <a:pt x="3283019" y="1125366"/>
                  </a:cubicBezTo>
                  <a:cubicBezTo>
                    <a:pt x="3279725" y="1133123"/>
                    <a:pt x="3275113" y="1143465"/>
                    <a:pt x="3275113" y="1161564"/>
                  </a:cubicBezTo>
                  <a:cubicBezTo>
                    <a:pt x="3275113" y="1177724"/>
                    <a:pt x="3277090" y="1186773"/>
                    <a:pt x="3279066" y="1194530"/>
                  </a:cubicBezTo>
                  <a:cubicBezTo>
                    <a:pt x="3281043" y="1200994"/>
                    <a:pt x="3281701" y="1206165"/>
                    <a:pt x="3281701" y="1217800"/>
                  </a:cubicBezTo>
                  <a:cubicBezTo>
                    <a:pt x="3281701" y="1233960"/>
                    <a:pt x="3283678" y="1243009"/>
                    <a:pt x="3285655" y="1250120"/>
                  </a:cubicBezTo>
                  <a:cubicBezTo>
                    <a:pt x="3286972" y="1256584"/>
                    <a:pt x="3288290" y="1261755"/>
                    <a:pt x="3288290" y="1274036"/>
                  </a:cubicBezTo>
                  <a:cubicBezTo>
                    <a:pt x="3288290" y="1287610"/>
                    <a:pt x="3287631" y="1294074"/>
                    <a:pt x="3287631" y="1301185"/>
                  </a:cubicBezTo>
                  <a:cubicBezTo>
                    <a:pt x="3286972" y="1308295"/>
                    <a:pt x="3286972" y="1316052"/>
                    <a:pt x="3286972" y="1330272"/>
                  </a:cubicBezTo>
                  <a:cubicBezTo>
                    <a:pt x="3286972" y="1346432"/>
                    <a:pt x="3288949" y="1354835"/>
                    <a:pt x="3290266" y="1362592"/>
                  </a:cubicBezTo>
                  <a:cubicBezTo>
                    <a:pt x="3291584" y="1369056"/>
                    <a:pt x="3292902" y="1374227"/>
                    <a:pt x="3292902" y="1386508"/>
                  </a:cubicBezTo>
                  <a:cubicBezTo>
                    <a:pt x="3292902" y="1396204"/>
                    <a:pt x="3290925" y="1400082"/>
                    <a:pt x="3287631" y="1405900"/>
                  </a:cubicBezTo>
                  <a:cubicBezTo>
                    <a:pt x="3283678" y="1414303"/>
                    <a:pt x="3278407" y="1423999"/>
                    <a:pt x="3278407" y="1442744"/>
                  </a:cubicBezTo>
                  <a:cubicBezTo>
                    <a:pt x="3278407" y="1457611"/>
                    <a:pt x="3279066" y="1465368"/>
                    <a:pt x="3279725" y="1472478"/>
                  </a:cubicBezTo>
                  <a:cubicBezTo>
                    <a:pt x="3280384" y="1479588"/>
                    <a:pt x="3281043" y="1486052"/>
                    <a:pt x="3281043" y="1498980"/>
                  </a:cubicBezTo>
                  <a:cubicBezTo>
                    <a:pt x="3281043" y="1509969"/>
                    <a:pt x="3279725" y="1515140"/>
                    <a:pt x="3277748" y="1521604"/>
                  </a:cubicBezTo>
                  <a:cubicBezTo>
                    <a:pt x="3275113" y="1529360"/>
                    <a:pt x="3272478" y="1538410"/>
                    <a:pt x="3272478" y="1555216"/>
                  </a:cubicBezTo>
                  <a:cubicBezTo>
                    <a:pt x="3272478" y="1568144"/>
                    <a:pt x="3271819" y="1574608"/>
                    <a:pt x="3271160" y="1581072"/>
                  </a:cubicBezTo>
                  <a:cubicBezTo>
                    <a:pt x="3270501" y="1588828"/>
                    <a:pt x="3269184" y="1596585"/>
                    <a:pt x="3269184" y="1611452"/>
                  </a:cubicBezTo>
                  <a:cubicBezTo>
                    <a:pt x="3269184" y="1631490"/>
                    <a:pt x="3277090" y="1642479"/>
                    <a:pt x="3283019" y="1650882"/>
                  </a:cubicBezTo>
                  <a:cubicBezTo>
                    <a:pt x="3287631" y="1657346"/>
                    <a:pt x="3289608" y="1659931"/>
                    <a:pt x="3289608" y="1667688"/>
                  </a:cubicBezTo>
                  <a:cubicBezTo>
                    <a:pt x="3289608" y="1677384"/>
                    <a:pt x="3287631" y="1680616"/>
                    <a:pt x="3284337" y="1687080"/>
                  </a:cubicBezTo>
                  <a:cubicBezTo>
                    <a:pt x="3280384" y="1695483"/>
                    <a:pt x="3275113" y="1705179"/>
                    <a:pt x="3275113" y="1723924"/>
                  </a:cubicBezTo>
                  <a:cubicBezTo>
                    <a:pt x="3275113" y="1737498"/>
                    <a:pt x="3275113" y="1744608"/>
                    <a:pt x="3275113" y="1751719"/>
                  </a:cubicBezTo>
                  <a:cubicBezTo>
                    <a:pt x="3275113" y="1758829"/>
                    <a:pt x="3275113" y="1765939"/>
                    <a:pt x="3275113" y="1780160"/>
                  </a:cubicBezTo>
                  <a:cubicBezTo>
                    <a:pt x="3275113" y="1794381"/>
                    <a:pt x="3275113" y="1800845"/>
                    <a:pt x="3275113" y="1807955"/>
                  </a:cubicBezTo>
                  <a:cubicBezTo>
                    <a:pt x="3275113" y="1815065"/>
                    <a:pt x="3275113" y="1822175"/>
                    <a:pt x="3275113" y="1836396"/>
                  </a:cubicBezTo>
                  <a:cubicBezTo>
                    <a:pt x="3275113" y="1851909"/>
                    <a:pt x="3276431" y="1859666"/>
                    <a:pt x="3277090" y="1866776"/>
                  </a:cubicBezTo>
                  <a:cubicBezTo>
                    <a:pt x="3277748" y="1873240"/>
                    <a:pt x="3279066" y="1879704"/>
                    <a:pt x="3279066" y="1892632"/>
                  </a:cubicBezTo>
                  <a:cubicBezTo>
                    <a:pt x="3279066" y="1908792"/>
                    <a:pt x="3281043" y="1917195"/>
                    <a:pt x="3282360" y="1924952"/>
                  </a:cubicBezTo>
                  <a:cubicBezTo>
                    <a:pt x="3283678" y="1931416"/>
                    <a:pt x="3284996" y="1937233"/>
                    <a:pt x="3284996" y="1948868"/>
                  </a:cubicBezTo>
                  <a:cubicBezTo>
                    <a:pt x="3284996" y="1962442"/>
                    <a:pt x="3284996" y="1968906"/>
                    <a:pt x="3284337" y="1975370"/>
                  </a:cubicBezTo>
                  <a:cubicBezTo>
                    <a:pt x="3284337" y="1981834"/>
                    <a:pt x="3283678" y="1988944"/>
                    <a:pt x="3283678" y="2003165"/>
                  </a:cubicBezTo>
                  <a:lnTo>
                    <a:pt x="3283678" y="2119515"/>
                  </a:lnTo>
                  <a:cubicBezTo>
                    <a:pt x="3283678" y="2135675"/>
                    <a:pt x="3285655" y="2144725"/>
                    <a:pt x="3287631" y="2152481"/>
                  </a:cubicBezTo>
                  <a:cubicBezTo>
                    <a:pt x="3288290" y="2154420"/>
                    <a:pt x="3288290" y="2156359"/>
                    <a:pt x="3288949" y="2158299"/>
                  </a:cubicBezTo>
                  <a:cubicBezTo>
                    <a:pt x="3281043" y="2160238"/>
                    <a:pt x="3275772" y="2163470"/>
                    <a:pt x="3271160" y="2165409"/>
                  </a:cubicBezTo>
                  <a:cubicBezTo>
                    <a:pt x="3265230" y="2168641"/>
                    <a:pt x="3261936" y="2170580"/>
                    <a:pt x="3254030" y="2170580"/>
                  </a:cubicBezTo>
                  <a:cubicBezTo>
                    <a:pt x="3241512" y="2170580"/>
                    <a:pt x="3235582" y="2169934"/>
                    <a:pt x="3228994" y="2169287"/>
                  </a:cubicBezTo>
                  <a:cubicBezTo>
                    <a:pt x="3221747" y="2168641"/>
                    <a:pt x="3214499" y="2167994"/>
                    <a:pt x="3200005" y="2167994"/>
                  </a:cubicBezTo>
                  <a:cubicBezTo>
                    <a:pt x="3188804" y="2167994"/>
                    <a:pt x="3184192" y="2166702"/>
                    <a:pt x="3178263" y="2164762"/>
                  </a:cubicBezTo>
                  <a:cubicBezTo>
                    <a:pt x="3171016" y="2162823"/>
                    <a:pt x="3162451" y="2160238"/>
                    <a:pt x="3145980" y="2160238"/>
                  </a:cubicBezTo>
                  <a:cubicBezTo>
                    <a:pt x="3128191" y="2160238"/>
                    <a:pt x="3118967" y="2164116"/>
                    <a:pt x="3111061" y="2167348"/>
                  </a:cubicBezTo>
                  <a:cubicBezTo>
                    <a:pt x="3105131" y="2169934"/>
                    <a:pt x="3101178" y="2171226"/>
                    <a:pt x="3091296" y="2171226"/>
                  </a:cubicBezTo>
                  <a:cubicBezTo>
                    <a:pt x="3080095" y="2171226"/>
                    <a:pt x="3075483" y="2169934"/>
                    <a:pt x="3069554" y="2167994"/>
                  </a:cubicBezTo>
                  <a:cubicBezTo>
                    <a:pt x="3061648" y="2166055"/>
                    <a:pt x="3053741" y="2163470"/>
                    <a:pt x="3037270" y="2163470"/>
                  </a:cubicBezTo>
                  <a:cubicBezTo>
                    <a:pt x="3027388" y="2163470"/>
                    <a:pt x="3022776" y="2162177"/>
                    <a:pt x="3016846" y="2160238"/>
                  </a:cubicBezTo>
                  <a:cubicBezTo>
                    <a:pt x="3009599" y="2157652"/>
                    <a:pt x="3000375" y="2154420"/>
                    <a:pt x="2983245" y="2154420"/>
                  </a:cubicBezTo>
                  <a:cubicBezTo>
                    <a:pt x="2965456" y="2154420"/>
                    <a:pt x="2956233" y="2158299"/>
                    <a:pt x="2948326" y="2161531"/>
                  </a:cubicBezTo>
                  <a:cubicBezTo>
                    <a:pt x="2942397" y="2164116"/>
                    <a:pt x="2938444" y="2165409"/>
                    <a:pt x="2929220" y="2165409"/>
                  </a:cubicBezTo>
                  <a:cubicBezTo>
                    <a:pt x="2912090" y="2165409"/>
                    <a:pt x="2902866" y="2169287"/>
                    <a:pt x="2894960" y="2171873"/>
                  </a:cubicBezTo>
                  <a:cubicBezTo>
                    <a:pt x="2889031" y="2174458"/>
                    <a:pt x="2885077" y="2175751"/>
                    <a:pt x="2875195" y="2175751"/>
                  </a:cubicBezTo>
                  <a:cubicBezTo>
                    <a:pt x="2864653" y="2175751"/>
                    <a:pt x="2860041" y="2174458"/>
                    <a:pt x="2854112" y="2172519"/>
                  </a:cubicBezTo>
                  <a:cubicBezTo>
                    <a:pt x="2846865" y="2169934"/>
                    <a:pt x="2837641" y="2167348"/>
                    <a:pt x="2821170" y="2167348"/>
                  </a:cubicBezTo>
                  <a:cubicBezTo>
                    <a:pt x="2809969" y="2167348"/>
                    <a:pt x="2805357" y="2166055"/>
                    <a:pt x="2799428" y="2164762"/>
                  </a:cubicBezTo>
                  <a:cubicBezTo>
                    <a:pt x="2792180" y="2162823"/>
                    <a:pt x="2783615" y="2160884"/>
                    <a:pt x="2767144" y="2160884"/>
                  </a:cubicBezTo>
                  <a:cubicBezTo>
                    <a:pt x="2750014" y="2160884"/>
                    <a:pt x="2740791" y="2164116"/>
                    <a:pt x="2733543" y="2166702"/>
                  </a:cubicBezTo>
                  <a:cubicBezTo>
                    <a:pt x="2727614" y="2168641"/>
                    <a:pt x="2723002" y="2170580"/>
                    <a:pt x="2713119" y="2170580"/>
                  </a:cubicBezTo>
                  <a:cubicBezTo>
                    <a:pt x="2699284" y="2170580"/>
                    <a:pt x="2692036" y="2170580"/>
                    <a:pt x="2685448" y="2171226"/>
                  </a:cubicBezTo>
                  <a:cubicBezTo>
                    <a:pt x="2678859" y="2171226"/>
                    <a:pt x="2672271" y="2171873"/>
                    <a:pt x="2659094" y="2171873"/>
                  </a:cubicBezTo>
                  <a:cubicBezTo>
                    <a:pt x="2648552" y="2171873"/>
                    <a:pt x="2643282" y="2170580"/>
                    <a:pt x="2637352" y="2168641"/>
                  </a:cubicBezTo>
                  <a:cubicBezTo>
                    <a:pt x="2630105" y="2166702"/>
                    <a:pt x="2621540" y="2164116"/>
                    <a:pt x="2605069" y="2164116"/>
                  </a:cubicBezTo>
                  <a:cubicBezTo>
                    <a:pt x="2589915" y="2164116"/>
                    <a:pt x="2582009" y="2165409"/>
                    <a:pt x="2574762" y="2166702"/>
                  </a:cubicBezTo>
                  <a:cubicBezTo>
                    <a:pt x="2568173" y="2167994"/>
                    <a:pt x="2562903" y="2168641"/>
                    <a:pt x="2551044" y="2168641"/>
                  </a:cubicBezTo>
                  <a:cubicBezTo>
                    <a:pt x="2537208" y="2168641"/>
                    <a:pt x="2529961" y="2169287"/>
                    <a:pt x="2522713" y="2169287"/>
                  </a:cubicBezTo>
                  <a:cubicBezTo>
                    <a:pt x="2516125" y="2169934"/>
                    <a:pt x="2509536" y="2169934"/>
                    <a:pt x="2497018" y="2169934"/>
                  </a:cubicBezTo>
                  <a:cubicBezTo>
                    <a:pt x="2485159" y="2169934"/>
                    <a:pt x="2479230" y="2169287"/>
                    <a:pt x="2472641" y="2167994"/>
                  </a:cubicBezTo>
                  <a:cubicBezTo>
                    <a:pt x="2465394" y="2166702"/>
                    <a:pt x="2457488" y="2166055"/>
                    <a:pt x="2442993" y="2166055"/>
                  </a:cubicBezTo>
                  <a:cubicBezTo>
                    <a:pt x="2431134" y="2166055"/>
                    <a:pt x="2425863" y="2165409"/>
                    <a:pt x="2419275" y="2164116"/>
                  </a:cubicBezTo>
                  <a:cubicBezTo>
                    <a:pt x="2412028" y="2162823"/>
                    <a:pt x="2404121" y="2161531"/>
                    <a:pt x="2388309" y="2161531"/>
                  </a:cubicBezTo>
                  <a:cubicBezTo>
                    <a:pt x="2370520" y="2161531"/>
                    <a:pt x="2360638" y="2166055"/>
                    <a:pt x="2353391" y="2169287"/>
                  </a:cubicBezTo>
                  <a:cubicBezTo>
                    <a:pt x="2347461" y="2171873"/>
                    <a:pt x="2343508" y="2173812"/>
                    <a:pt x="2334284" y="2173812"/>
                  </a:cubicBezTo>
                  <a:cubicBezTo>
                    <a:pt x="2325060" y="2173812"/>
                    <a:pt x="2321107" y="2171873"/>
                    <a:pt x="2315177" y="2169934"/>
                  </a:cubicBezTo>
                  <a:cubicBezTo>
                    <a:pt x="2307271" y="2166702"/>
                    <a:pt x="2298047" y="2162823"/>
                    <a:pt x="2280259" y="2162823"/>
                  </a:cubicBezTo>
                  <a:cubicBezTo>
                    <a:pt x="2266423" y="2162823"/>
                    <a:pt x="2259835" y="2162823"/>
                    <a:pt x="2252587" y="2163470"/>
                  </a:cubicBezTo>
                  <a:cubicBezTo>
                    <a:pt x="2245999" y="2163470"/>
                    <a:pt x="2239410" y="2164116"/>
                    <a:pt x="2226234" y="2164116"/>
                  </a:cubicBezTo>
                  <a:cubicBezTo>
                    <a:pt x="2211739" y="2164116"/>
                    <a:pt x="2204492" y="2164762"/>
                    <a:pt x="2197244" y="2165409"/>
                  </a:cubicBezTo>
                  <a:cubicBezTo>
                    <a:pt x="2190656" y="2166055"/>
                    <a:pt x="2184726" y="2166702"/>
                    <a:pt x="2172208" y="2166702"/>
                  </a:cubicBezTo>
                  <a:cubicBezTo>
                    <a:pt x="2158373" y="2166702"/>
                    <a:pt x="2151784" y="2166702"/>
                    <a:pt x="2145196" y="2166702"/>
                  </a:cubicBezTo>
                  <a:cubicBezTo>
                    <a:pt x="2138607" y="2166702"/>
                    <a:pt x="2132019" y="2166702"/>
                    <a:pt x="2118183" y="2166702"/>
                  </a:cubicBezTo>
                  <a:cubicBezTo>
                    <a:pt x="2107642" y="2166702"/>
                    <a:pt x="2103030" y="2165409"/>
                    <a:pt x="2097100" y="2163470"/>
                  </a:cubicBezTo>
                  <a:cubicBezTo>
                    <a:pt x="2089853" y="2160884"/>
                    <a:pt x="2080629" y="2158299"/>
                    <a:pt x="2064158" y="2158299"/>
                  </a:cubicBezTo>
                  <a:cubicBezTo>
                    <a:pt x="2045710" y="2158299"/>
                    <a:pt x="2035828" y="2163470"/>
                    <a:pt x="2027921" y="2167348"/>
                  </a:cubicBezTo>
                  <a:cubicBezTo>
                    <a:pt x="2021992" y="2170580"/>
                    <a:pt x="2018698" y="2171873"/>
                    <a:pt x="2009474" y="2171873"/>
                  </a:cubicBezTo>
                  <a:cubicBezTo>
                    <a:pt x="1996297" y="2171873"/>
                    <a:pt x="1989709" y="2171873"/>
                    <a:pt x="1983120" y="2171226"/>
                  </a:cubicBezTo>
                  <a:cubicBezTo>
                    <a:pt x="1976532" y="2171226"/>
                    <a:pt x="1969284" y="2170580"/>
                    <a:pt x="1955449" y="2170580"/>
                  </a:cubicBezTo>
                  <a:cubicBezTo>
                    <a:pt x="1941613" y="2170580"/>
                    <a:pt x="1934366" y="2170580"/>
                    <a:pt x="1927777" y="2171226"/>
                  </a:cubicBezTo>
                  <a:cubicBezTo>
                    <a:pt x="1921189" y="2171226"/>
                    <a:pt x="1914600" y="2171873"/>
                    <a:pt x="1901424" y="2171873"/>
                  </a:cubicBezTo>
                  <a:cubicBezTo>
                    <a:pt x="1890223" y="2171873"/>
                    <a:pt x="1884952" y="2170580"/>
                    <a:pt x="1879023" y="2169287"/>
                  </a:cubicBezTo>
                  <a:cubicBezTo>
                    <a:pt x="1871776" y="2167348"/>
                    <a:pt x="1863210" y="2165409"/>
                    <a:pt x="1847398" y="2165409"/>
                  </a:cubicBezTo>
                  <a:cubicBezTo>
                    <a:pt x="1834880" y="2165409"/>
                    <a:pt x="1828951" y="2164762"/>
                    <a:pt x="1822362" y="2164116"/>
                  </a:cubicBezTo>
                  <a:cubicBezTo>
                    <a:pt x="1815115" y="2163470"/>
                    <a:pt x="1807868" y="2162177"/>
                    <a:pt x="1792714" y="2162177"/>
                  </a:cubicBezTo>
                  <a:cubicBezTo>
                    <a:pt x="1781514" y="2162177"/>
                    <a:pt x="1776902" y="2160884"/>
                    <a:pt x="1770314" y="2159591"/>
                  </a:cubicBezTo>
                  <a:cubicBezTo>
                    <a:pt x="1763066" y="2157652"/>
                    <a:pt x="1754501" y="2155713"/>
                    <a:pt x="1738689" y="2155713"/>
                  </a:cubicBezTo>
                  <a:cubicBezTo>
                    <a:pt x="1724195" y="2155713"/>
                    <a:pt x="1716288" y="2156359"/>
                    <a:pt x="1709041" y="2157652"/>
                  </a:cubicBezTo>
                  <a:cubicBezTo>
                    <a:pt x="1702453" y="2158299"/>
                    <a:pt x="1696523" y="2158945"/>
                    <a:pt x="1684005" y="2158945"/>
                  </a:cubicBezTo>
                  <a:cubicBezTo>
                    <a:pt x="1666216" y="2158945"/>
                    <a:pt x="1656334" y="2163470"/>
                    <a:pt x="1648427" y="2166702"/>
                  </a:cubicBezTo>
                  <a:cubicBezTo>
                    <a:pt x="1642498" y="2169287"/>
                    <a:pt x="1638545" y="2171226"/>
                    <a:pt x="1629321" y="2171226"/>
                  </a:cubicBezTo>
                  <a:cubicBezTo>
                    <a:pt x="1616803" y="2171226"/>
                    <a:pt x="1610873" y="2170580"/>
                    <a:pt x="1604285" y="2169934"/>
                  </a:cubicBezTo>
                  <a:cubicBezTo>
                    <a:pt x="1597038" y="2169287"/>
                    <a:pt x="1589790" y="2168641"/>
                    <a:pt x="1575296" y="2168641"/>
                  </a:cubicBezTo>
                  <a:cubicBezTo>
                    <a:pt x="1558166" y="2168641"/>
                    <a:pt x="1548283" y="2172519"/>
                    <a:pt x="1541036" y="2175105"/>
                  </a:cubicBezTo>
                  <a:cubicBezTo>
                    <a:pt x="1535106" y="2177690"/>
                    <a:pt x="1531153" y="2178983"/>
                    <a:pt x="1521271" y="2178983"/>
                  </a:cubicBezTo>
                  <a:cubicBezTo>
                    <a:pt x="1509411" y="2178983"/>
                    <a:pt x="1503482" y="2178337"/>
                    <a:pt x="1496893" y="2177044"/>
                  </a:cubicBezTo>
                  <a:cubicBezTo>
                    <a:pt x="1489646" y="2175751"/>
                    <a:pt x="1481740" y="2175105"/>
                    <a:pt x="1467245" y="2175105"/>
                  </a:cubicBezTo>
                  <a:cubicBezTo>
                    <a:pt x="1459339" y="2175105"/>
                    <a:pt x="1456704" y="2173166"/>
                    <a:pt x="1450774" y="2169934"/>
                  </a:cubicBezTo>
                  <a:cubicBezTo>
                    <a:pt x="1442868" y="2164762"/>
                    <a:pt x="1432327" y="2158299"/>
                    <a:pt x="1412561" y="2158299"/>
                  </a:cubicBezTo>
                  <a:cubicBezTo>
                    <a:pt x="1398726" y="2158299"/>
                    <a:pt x="1392137" y="2158299"/>
                    <a:pt x="1384890" y="2158299"/>
                  </a:cubicBezTo>
                  <a:cubicBezTo>
                    <a:pt x="1378301" y="2158299"/>
                    <a:pt x="1371713" y="2158299"/>
                    <a:pt x="1358536" y="2158299"/>
                  </a:cubicBezTo>
                  <a:cubicBezTo>
                    <a:pt x="1340747" y="2158299"/>
                    <a:pt x="1331524" y="2162177"/>
                    <a:pt x="1323617" y="2165409"/>
                  </a:cubicBezTo>
                  <a:cubicBezTo>
                    <a:pt x="1317688" y="2167994"/>
                    <a:pt x="1313735" y="2169287"/>
                    <a:pt x="1304511" y="2169287"/>
                  </a:cubicBezTo>
                  <a:cubicBezTo>
                    <a:pt x="1290675" y="2169287"/>
                    <a:pt x="1284087" y="2169287"/>
                    <a:pt x="1277498" y="2169287"/>
                  </a:cubicBezTo>
                  <a:cubicBezTo>
                    <a:pt x="1270910" y="2169287"/>
                    <a:pt x="1263663" y="2169287"/>
                    <a:pt x="1250486" y="2169287"/>
                  </a:cubicBezTo>
                  <a:cubicBezTo>
                    <a:pt x="1234673" y="2169287"/>
                    <a:pt x="1226767" y="2171226"/>
                    <a:pt x="1218861" y="2172519"/>
                  </a:cubicBezTo>
                  <a:cubicBezTo>
                    <a:pt x="1212932" y="2173812"/>
                    <a:pt x="1207002" y="2175105"/>
                    <a:pt x="1195802" y="2175105"/>
                  </a:cubicBezTo>
                  <a:cubicBezTo>
                    <a:pt x="1188554" y="2175105"/>
                    <a:pt x="1185919" y="2173166"/>
                    <a:pt x="1179989" y="2169287"/>
                  </a:cubicBezTo>
                  <a:cubicBezTo>
                    <a:pt x="1172083" y="2163470"/>
                    <a:pt x="1161542" y="2156359"/>
                    <a:pt x="1141118" y="2156359"/>
                  </a:cubicBezTo>
                  <a:cubicBezTo>
                    <a:pt x="1122011" y="2156359"/>
                    <a:pt x="1111470" y="2162823"/>
                    <a:pt x="1103564" y="2167348"/>
                  </a:cubicBezTo>
                  <a:cubicBezTo>
                    <a:pt x="1097634" y="2170580"/>
                    <a:pt x="1094999" y="2172519"/>
                    <a:pt x="1087092" y="2172519"/>
                  </a:cubicBezTo>
                  <a:cubicBezTo>
                    <a:pt x="1073916" y="2172519"/>
                    <a:pt x="1067327" y="2172519"/>
                    <a:pt x="1060739" y="2172519"/>
                  </a:cubicBezTo>
                  <a:cubicBezTo>
                    <a:pt x="1054150" y="2172519"/>
                    <a:pt x="1046903" y="2172519"/>
                    <a:pt x="1033067" y="2172519"/>
                  </a:cubicBezTo>
                  <a:cubicBezTo>
                    <a:pt x="1023185" y="2172519"/>
                    <a:pt x="1019231" y="2170580"/>
                    <a:pt x="1013302" y="2168641"/>
                  </a:cubicBezTo>
                  <a:cubicBezTo>
                    <a:pt x="1005396" y="2165409"/>
                    <a:pt x="996172" y="2161531"/>
                    <a:pt x="978383" y="2161531"/>
                  </a:cubicBezTo>
                  <a:cubicBezTo>
                    <a:pt x="964547" y="2161531"/>
                    <a:pt x="956641" y="2162177"/>
                    <a:pt x="950053" y="2162177"/>
                  </a:cubicBezTo>
                  <a:cubicBezTo>
                    <a:pt x="943464" y="2162823"/>
                    <a:pt x="936876" y="2162823"/>
                    <a:pt x="924358" y="2162823"/>
                  </a:cubicBezTo>
                  <a:cubicBezTo>
                    <a:pt x="910522" y="2162823"/>
                    <a:pt x="903275" y="2162823"/>
                    <a:pt x="896687" y="2163470"/>
                  </a:cubicBezTo>
                  <a:cubicBezTo>
                    <a:pt x="890098" y="2163470"/>
                    <a:pt x="883510" y="2164116"/>
                    <a:pt x="870333" y="2164116"/>
                  </a:cubicBezTo>
                  <a:cubicBezTo>
                    <a:pt x="859791" y="2164116"/>
                    <a:pt x="854521" y="2162823"/>
                    <a:pt x="848591" y="2160884"/>
                  </a:cubicBezTo>
                  <a:cubicBezTo>
                    <a:pt x="841344" y="2158945"/>
                    <a:pt x="832120" y="2156359"/>
                    <a:pt x="816308" y="2156359"/>
                  </a:cubicBezTo>
                  <a:cubicBezTo>
                    <a:pt x="797860" y="2156359"/>
                    <a:pt x="787318" y="2162177"/>
                    <a:pt x="779412" y="2166702"/>
                  </a:cubicBezTo>
                  <a:cubicBezTo>
                    <a:pt x="773483" y="2169934"/>
                    <a:pt x="770189" y="2171873"/>
                    <a:pt x="762282" y="2171873"/>
                  </a:cubicBezTo>
                  <a:cubicBezTo>
                    <a:pt x="752400" y="2171873"/>
                    <a:pt x="748447" y="2170580"/>
                    <a:pt x="742517" y="2167994"/>
                  </a:cubicBezTo>
                  <a:cubicBezTo>
                    <a:pt x="734611" y="2164762"/>
                    <a:pt x="725387" y="2161531"/>
                    <a:pt x="708257" y="2161531"/>
                  </a:cubicBezTo>
                  <a:cubicBezTo>
                    <a:pt x="694421" y="2161531"/>
                    <a:pt x="686515" y="2162177"/>
                    <a:pt x="679927" y="2162177"/>
                  </a:cubicBezTo>
                  <a:cubicBezTo>
                    <a:pt x="673338" y="2162823"/>
                    <a:pt x="666750" y="2162823"/>
                    <a:pt x="654232" y="2162823"/>
                  </a:cubicBezTo>
                  <a:cubicBezTo>
                    <a:pt x="639079" y="2162823"/>
                    <a:pt x="631831" y="2164116"/>
                    <a:pt x="624584" y="2164762"/>
                  </a:cubicBezTo>
                  <a:cubicBezTo>
                    <a:pt x="617996" y="2165409"/>
                    <a:pt x="612066" y="2166055"/>
                    <a:pt x="600207" y="2166055"/>
                  </a:cubicBezTo>
                  <a:cubicBezTo>
                    <a:pt x="581759" y="2166055"/>
                    <a:pt x="571218" y="2171873"/>
                    <a:pt x="563312" y="2175751"/>
                  </a:cubicBezTo>
                  <a:cubicBezTo>
                    <a:pt x="557382" y="2178983"/>
                    <a:pt x="554088" y="2180922"/>
                    <a:pt x="545523" y="2180922"/>
                  </a:cubicBezTo>
                  <a:cubicBezTo>
                    <a:pt x="539593" y="2180922"/>
                    <a:pt x="537617" y="2178983"/>
                    <a:pt x="531687" y="2173812"/>
                  </a:cubicBezTo>
                  <a:cubicBezTo>
                    <a:pt x="523781" y="2166702"/>
                    <a:pt x="512581" y="2156359"/>
                    <a:pt x="491498" y="2156359"/>
                  </a:cubicBezTo>
                  <a:cubicBezTo>
                    <a:pt x="472391" y="2156359"/>
                    <a:pt x="461191" y="2162823"/>
                    <a:pt x="453943" y="2167994"/>
                  </a:cubicBezTo>
                  <a:cubicBezTo>
                    <a:pt x="448014" y="2171873"/>
                    <a:pt x="445378" y="2173166"/>
                    <a:pt x="437472" y="2173166"/>
                  </a:cubicBezTo>
                  <a:cubicBezTo>
                    <a:pt x="424954" y="2173166"/>
                    <a:pt x="419025" y="2172519"/>
                    <a:pt x="412436" y="2171873"/>
                  </a:cubicBezTo>
                  <a:cubicBezTo>
                    <a:pt x="405189" y="2171226"/>
                    <a:pt x="397942" y="2170580"/>
                    <a:pt x="383447" y="2170580"/>
                  </a:cubicBezTo>
                  <a:cubicBezTo>
                    <a:pt x="375541" y="2170580"/>
                    <a:pt x="372247" y="2168641"/>
                    <a:pt x="366976" y="2165409"/>
                  </a:cubicBezTo>
                  <a:cubicBezTo>
                    <a:pt x="359070" y="2160884"/>
                    <a:pt x="348528" y="2154420"/>
                    <a:pt x="329422" y="2154420"/>
                  </a:cubicBezTo>
                  <a:cubicBezTo>
                    <a:pt x="314269" y="2154420"/>
                    <a:pt x="305704" y="2155713"/>
                    <a:pt x="298456" y="2157006"/>
                  </a:cubicBezTo>
                  <a:cubicBezTo>
                    <a:pt x="291868" y="2158299"/>
                    <a:pt x="286597" y="2158945"/>
                    <a:pt x="274738" y="2158945"/>
                  </a:cubicBezTo>
                  <a:cubicBezTo>
                    <a:pt x="261561" y="2158945"/>
                    <a:pt x="255631" y="2158299"/>
                    <a:pt x="249043" y="2158299"/>
                  </a:cubicBezTo>
                  <a:cubicBezTo>
                    <a:pt x="241796" y="2157652"/>
                    <a:pt x="234548" y="2157652"/>
                    <a:pt x="220713" y="2157652"/>
                  </a:cubicBezTo>
                  <a:cubicBezTo>
                    <a:pt x="206218" y="2157652"/>
                    <a:pt x="198312" y="2158299"/>
                    <a:pt x="191065" y="2159591"/>
                  </a:cubicBezTo>
                  <a:cubicBezTo>
                    <a:pt x="184476" y="2160238"/>
                    <a:pt x="178547" y="2160884"/>
                    <a:pt x="166029" y="2160884"/>
                  </a:cubicBezTo>
                  <a:cubicBezTo>
                    <a:pt x="148899" y="2160884"/>
                    <a:pt x="139675" y="2164116"/>
                    <a:pt x="132428" y="2166702"/>
                  </a:cubicBezTo>
                  <a:cubicBezTo>
                    <a:pt x="126498" y="2168641"/>
                    <a:pt x="121886" y="2169934"/>
                    <a:pt x="111345" y="2169934"/>
                  </a:cubicBezTo>
                  <a:cubicBezTo>
                    <a:pt x="94874" y="2169934"/>
                    <a:pt x="85650" y="2172519"/>
                    <a:pt x="78402" y="2175105"/>
                  </a:cubicBezTo>
                  <a:cubicBezTo>
                    <a:pt x="72473" y="2177044"/>
                    <a:pt x="67861" y="2178337"/>
                    <a:pt x="56661" y="2178337"/>
                  </a:cubicBezTo>
                  <a:cubicBezTo>
                    <a:pt x="45460" y="2178337"/>
                    <a:pt x="40848" y="2177044"/>
                    <a:pt x="34260" y="2175751"/>
                  </a:cubicBezTo>
                  <a:cubicBezTo>
                    <a:pt x="27013" y="2173812"/>
                    <a:pt x="18448" y="2171873"/>
                    <a:pt x="1977" y="2171873"/>
                  </a:cubicBezTo>
                  <a:cubicBezTo>
                    <a:pt x="1318" y="2171873"/>
                    <a:pt x="1318" y="2171873"/>
                    <a:pt x="659" y="2171873"/>
                  </a:cubicBezTo>
                  <a:lnTo>
                    <a:pt x="659" y="2222938"/>
                  </a:lnTo>
                  <a:lnTo>
                    <a:pt x="3334409" y="2222938"/>
                  </a:lnTo>
                  <a:lnTo>
                    <a:pt x="3334409" y="0"/>
                  </a:lnTo>
                  <a:lnTo>
                    <a:pt x="0" y="0"/>
                  </a:lnTo>
                  <a:close/>
                </a:path>
              </a:pathLst>
            </a:custGeom>
            <a:solidFill>
              <a:schemeClr val="bg1"/>
            </a:solidFill>
            <a:ln w="6588" cap="flat">
              <a:noFill/>
              <a:prstDash val="solid"/>
              <a:miter/>
            </a:ln>
          </p:spPr>
          <p:txBody>
            <a:bodyPr rtlCol="0" anchor="ctr"/>
            <a:lstStyle/>
            <a:p>
              <a:endParaRPr lang="en-GB" dirty="0"/>
            </a:p>
          </p:txBody>
        </p:sp>
      </p:grpSp>
      <p:grpSp>
        <p:nvGrpSpPr>
          <p:cNvPr id="18" name="Group 17">
            <a:extLst>
              <a:ext uri="{FF2B5EF4-FFF2-40B4-BE49-F238E27FC236}">
                <a16:creationId xmlns:a16="http://schemas.microsoft.com/office/drawing/2014/main" id="{FDC9930E-7BF2-CD99-BB95-E276CFF7633C}"/>
              </a:ext>
            </a:extLst>
          </p:cNvPr>
          <p:cNvGrpSpPr/>
          <p:nvPr/>
        </p:nvGrpSpPr>
        <p:grpSpPr>
          <a:xfrm>
            <a:off x="708521" y="4738449"/>
            <a:ext cx="2545656" cy="1610190"/>
            <a:chOff x="6066998" y="3641715"/>
            <a:chExt cx="3334623" cy="2109231"/>
          </a:xfrm>
        </p:grpSpPr>
        <p:pic>
          <p:nvPicPr>
            <p:cNvPr id="19" name="Picture 18" descr="Women looking at a computer&#10;&#10;Description automatically generated with medium confidence">
              <a:extLst>
                <a:ext uri="{FF2B5EF4-FFF2-40B4-BE49-F238E27FC236}">
                  <a16:creationId xmlns:a16="http://schemas.microsoft.com/office/drawing/2014/main" id="{4EF56084-D177-FD41-7F6A-A4650F53C93E}"/>
                </a:ext>
              </a:extLst>
            </p:cNvPr>
            <p:cNvPicPr>
              <a:picLocks noChangeAspect="1"/>
            </p:cNvPicPr>
            <p:nvPr/>
          </p:nvPicPr>
          <p:blipFill>
            <a:blip r:embed="rId6"/>
            <a:stretch>
              <a:fillRect/>
            </a:stretch>
          </p:blipFill>
          <p:spPr>
            <a:xfrm rot="10800000" flipV="1">
              <a:off x="6239321" y="3641715"/>
              <a:ext cx="3162300" cy="2109230"/>
            </a:xfrm>
            <a:prstGeom prst="rect">
              <a:avLst/>
            </a:prstGeom>
          </p:spPr>
        </p:pic>
        <p:sp>
          <p:nvSpPr>
            <p:cNvPr id="20" name="Graphic 11">
              <a:extLst>
                <a:ext uri="{FF2B5EF4-FFF2-40B4-BE49-F238E27FC236}">
                  <a16:creationId xmlns:a16="http://schemas.microsoft.com/office/drawing/2014/main" id="{8224B0F7-B7C4-4EDE-02E1-764940C78344}"/>
                </a:ext>
              </a:extLst>
            </p:cNvPr>
            <p:cNvSpPr/>
            <p:nvPr/>
          </p:nvSpPr>
          <p:spPr>
            <a:xfrm>
              <a:off x="6066998" y="3641715"/>
              <a:ext cx="3334408" cy="2109231"/>
            </a:xfrm>
            <a:custGeom>
              <a:avLst/>
              <a:gdLst>
                <a:gd name="connsiteX0" fmla="*/ 0 w 3334408"/>
                <a:gd name="connsiteY0" fmla="*/ 0 h 2222937"/>
                <a:gd name="connsiteX1" fmla="*/ 0 w 3334408"/>
                <a:gd name="connsiteY1" fmla="*/ 45894 h 2222937"/>
                <a:gd name="connsiteX2" fmla="*/ 24377 w 3334408"/>
                <a:gd name="connsiteY2" fmla="*/ 47187 h 2222937"/>
                <a:gd name="connsiteX3" fmla="*/ 53366 w 3334408"/>
                <a:gd name="connsiteY3" fmla="*/ 49126 h 2222937"/>
                <a:gd name="connsiteX4" fmla="*/ 75108 w 3334408"/>
                <a:gd name="connsiteY4" fmla="*/ 52358 h 2222937"/>
                <a:gd name="connsiteX5" fmla="*/ 107392 w 3334408"/>
                <a:gd name="connsiteY5" fmla="*/ 56882 h 2222937"/>
                <a:gd name="connsiteX6" fmla="*/ 142310 w 3334408"/>
                <a:gd name="connsiteY6" fmla="*/ 49772 h 2222937"/>
                <a:gd name="connsiteX7" fmla="*/ 161417 w 3334408"/>
                <a:gd name="connsiteY7" fmla="*/ 45894 h 2222937"/>
                <a:gd name="connsiteX8" fmla="*/ 183159 w 3334408"/>
                <a:gd name="connsiteY8" fmla="*/ 49126 h 2222937"/>
                <a:gd name="connsiteX9" fmla="*/ 215442 w 3334408"/>
                <a:gd name="connsiteY9" fmla="*/ 53650 h 2222937"/>
                <a:gd name="connsiteX10" fmla="*/ 235866 w 3334408"/>
                <a:gd name="connsiteY10" fmla="*/ 56882 h 2222937"/>
                <a:gd name="connsiteX11" fmla="*/ 270126 w 3334408"/>
                <a:gd name="connsiteY11" fmla="*/ 62054 h 2222937"/>
                <a:gd name="connsiteX12" fmla="*/ 305045 w 3334408"/>
                <a:gd name="connsiteY12" fmla="*/ 54943 h 2222937"/>
                <a:gd name="connsiteX13" fmla="*/ 324151 w 3334408"/>
                <a:gd name="connsiteY13" fmla="*/ 51065 h 2222937"/>
                <a:gd name="connsiteX14" fmla="*/ 358411 w 3334408"/>
                <a:gd name="connsiteY14" fmla="*/ 44601 h 2222937"/>
                <a:gd name="connsiteX15" fmla="*/ 378176 w 3334408"/>
                <a:gd name="connsiteY15" fmla="*/ 40723 h 2222937"/>
                <a:gd name="connsiteX16" fmla="*/ 399259 w 3334408"/>
                <a:gd name="connsiteY16" fmla="*/ 43955 h 2222937"/>
                <a:gd name="connsiteX17" fmla="*/ 432202 w 3334408"/>
                <a:gd name="connsiteY17" fmla="*/ 49126 h 2222937"/>
                <a:gd name="connsiteX18" fmla="*/ 453943 w 3334408"/>
                <a:gd name="connsiteY18" fmla="*/ 51711 h 2222937"/>
                <a:gd name="connsiteX19" fmla="*/ 486227 w 3334408"/>
                <a:gd name="connsiteY19" fmla="*/ 55590 h 2222937"/>
                <a:gd name="connsiteX20" fmla="*/ 519828 w 3334408"/>
                <a:gd name="connsiteY20" fmla="*/ 49772 h 2222937"/>
                <a:gd name="connsiteX21" fmla="*/ 540252 w 3334408"/>
                <a:gd name="connsiteY21" fmla="*/ 45894 h 2222937"/>
                <a:gd name="connsiteX22" fmla="*/ 567923 w 3334408"/>
                <a:gd name="connsiteY22" fmla="*/ 45247 h 2222937"/>
                <a:gd name="connsiteX23" fmla="*/ 594277 w 3334408"/>
                <a:gd name="connsiteY23" fmla="*/ 44601 h 2222937"/>
                <a:gd name="connsiteX24" fmla="*/ 616019 w 3334408"/>
                <a:gd name="connsiteY24" fmla="*/ 47833 h 2222937"/>
                <a:gd name="connsiteX25" fmla="*/ 648302 w 3334408"/>
                <a:gd name="connsiteY25" fmla="*/ 52358 h 2222937"/>
                <a:gd name="connsiteX26" fmla="*/ 678609 w 3334408"/>
                <a:gd name="connsiteY26" fmla="*/ 49772 h 2222937"/>
                <a:gd name="connsiteX27" fmla="*/ 702328 w 3334408"/>
                <a:gd name="connsiteY27" fmla="*/ 47833 h 2222937"/>
                <a:gd name="connsiteX28" fmla="*/ 730658 w 3334408"/>
                <a:gd name="connsiteY28" fmla="*/ 47187 h 2222937"/>
                <a:gd name="connsiteX29" fmla="*/ 756353 w 3334408"/>
                <a:gd name="connsiteY29" fmla="*/ 46540 h 2222937"/>
                <a:gd name="connsiteX30" fmla="*/ 780730 w 3334408"/>
                <a:gd name="connsiteY30" fmla="*/ 48479 h 2222937"/>
                <a:gd name="connsiteX31" fmla="*/ 810378 w 3334408"/>
                <a:gd name="connsiteY31" fmla="*/ 50418 h 2222937"/>
                <a:gd name="connsiteX32" fmla="*/ 834096 w 3334408"/>
                <a:gd name="connsiteY32" fmla="*/ 52358 h 2222937"/>
                <a:gd name="connsiteX33" fmla="*/ 865062 w 3334408"/>
                <a:gd name="connsiteY33" fmla="*/ 54943 h 2222937"/>
                <a:gd name="connsiteX34" fmla="*/ 899981 w 3334408"/>
                <a:gd name="connsiteY34" fmla="*/ 47187 h 2222937"/>
                <a:gd name="connsiteX35" fmla="*/ 919087 w 3334408"/>
                <a:gd name="connsiteY35" fmla="*/ 42662 h 2222937"/>
                <a:gd name="connsiteX36" fmla="*/ 938194 w 3334408"/>
                <a:gd name="connsiteY36" fmla="*/ 46540 h 2222937"/>
                <a:gd name="connsiteX37" fmla="*/ 973112 w 3334408"/>
                <a:gd name="connsiteY37" fmla="*/ 53650 h 2222937"/>
                <a:gd name="connsiteX38" fmla="*/ 1000784 w 3334408"/>
                <a:gd name="connsiteY38" fmla="*/ 53004 h 2222937"/>
                <a:gd name="connsiteX39" fmla="*/ 1027138 w 3334408"/>
                <a:gd name="connsiteY39" fmla="*/ 52358 h 2222937"/>
                <a:gd name="connsiteX40" fmla="*/ 1056127 w 3334408"/>
                <a:gd name="connsiteY40" fmla="*/ 51065 h 2222937"/>
                <a:gd name="connsiteX41" fmla="*/ 1081163 w 3334408"/>
                <a:gd name="connsiteY41" fmla="*/ 49772 h 2222937"/>
                <a:gd name="connsiteX42" fmla="*/ 1108175 w 3334408"/>
                <a:gd name="connsiteY42" fmla="*/ 49772 h 2222937"/>
                <a:gd name="connsiteX43" fmla="*/ 1135188 w 3334408"/>
                <a:gd name="connsiteY43" fmla="*/ 49772 h 2222937"/>
                <a:gd name="connsiteX44" fmla="*/ 1156271 w 3334408"/>
                <a:gd name="connsiteY44" fmla="*/ 53004 h 2222937"/>
                <a:gd name="connsiteX45" fmla="*/ 1189213 w 3334408"/>
                <a:gd name="connsiteY45" fmla="*/ 58175 h 2222937"/>
                <a:gd name="connsiteX46" fmla="*/ 1225450 w 3334408"/>
                <a:gd name="connsiteY46" fmla="*/ 49126 h 2222937"/>
                <a:gd name="connsiteX47" fmla="*/ 1243897 w 3334408"/>
                <a:gd name="connsiteY47" fmla="*/ 44601 h 2222937"/>
                <a:gd name="connsiteX48" fmla="*/ 1270251 w 3334408"/>
                <a:gd name="connsiteY48" fmla="*/ 45247 h 2222937"/>
                <a:gd name="connsiteX49" fmla="*/ 1297922 w 3334408"/>
                <a:gd name="connsiteY49" fmla="*/ 45894 h 2222937"/>
                <a:gd name="connsiteX50" fmla="*/ 1325594 w 3334408"/>
                <a:gd name="connsiteY50" fmla="*/ 45247 h 2222937"/>
                <a:gd name="connsiteX51" fmla="*/ 1351948 w 3334408"/>
                <a:gd name="connsiteY51" fmla="*/ 44601 h 2222937"/>
                <a:gd name="connsiteX52" fmla="*/ 1374348 w 3334408"/>
                <a:gd name="connsiteY52" fmla="*/ 47187 h 2222937"/>
                <a:gd name="connsiteX53" fmla="*/ 1405973 w 3334408"/>
                <a:gd name="connsiteY53" fmla="*/ 51065 h 2222937"/>
                <a:gd name="connsiteX54" fmla="*/ 1431009 w 3334408"/>
                <a:gd name="connsiteY54" fmla="*/ 52358 h 2222937"/>
                <a:gd name="connsiteX55" fmla="*/ 1459998 w 3334408"/>
                <a:gd name="connsiteY55" fmla="*/ 54297 h 2222937"/>
                <a:gd name="connsiteX56" fmla="*/ 1482399 w 3334408"/>
                <a:gd name="connsiteY56" fmla="*/ 56882 h 2222937"/>
                <a:gd name="connsiteX57" fmla="*/ 1514682 w 3334408"/>
                <a:gd name="connsiteY57" fmla="*/ 60761 h 2222937"/>
                <a:gd name="connsiteX58" fmla="*/ 1544330 w 3334408"/>
                <a:gd name="connsiteY58" fmla="*/ 58822 h 2222937"/>
                <a:gd name="connsiteX59" fmla="*/ 1569366 w 3334408"/>
                <a:gd name="connsiteY59" fmla="*/ 57529 h 2222937"/>
                <a:gd name="connsiteX60" fmla="*/ 1604944 w 3334408"/>
                <a:gd name="connsiteY60" fmla="*/ 49772 h 2222937"/>
                <a:gd name="connsiteX61" fmla="*/ 1624050 w 3334408"/>
                <a:gd name="connsiteY61" fmla="*/ 45247 h 2222937"/>
                <a:gd name="connsiteX62" fmla="*/ 1649086 w 3334408"/>
                <a:gd name="connsiteY62" fmla="*/ 46540 h 2222937"/>
                <a:gd name="connsiteX63" fmla="*/ 1678075 w 3334408"/>
                <a:gd name="connsiteY63" fmla="*/ 47833 h 2222937"/>
                <a:gd name="connsiteX64" fmla="*/ 1712335 w 3334408"/>
                <a:gd name="connsiteY64" fmla="*/ 41369 h 2222937"/>
                <a:gd name="connsiteX65" fmla="*/ 1732101 w 3334408"/>
                <a:gd name="connsiteY65" fmla="*/ 37491 h 2222937"/>
                <a:gd name="connsiteX66" fmla="*/ 1756478 w 3334408"/>
                <a:gd name="connsiteY66" fmla="*/ 39430 h 2222937"/>
                <a:gd name="connsiteX67" fmla="*/ 1786126 w 3334408"/>
                <a:gd name="connsiteY67" fmla="*/ 41369 h 2222937"/>
                <a:gd name="connsiteX68" fmla="*/ 1802597 w 3334408"/>
                <a:gd name="connsiteY68" fmla="*/ 46540 h 2222937"/>
                <a:gd name="connsiteX69" fmla="*/ 1840810 w 3334408"/>
                <a:gd name="connsiteY69" fmla="*/ 58175 h 2222937"/>
                <a:gd name="connsiteX70" fmla="*/ 1868481 w 3334408"/>
                <a:gd name="connsiteY70" fmla="*/ 58175 h 2222937"/>
                <a:gd name="connsiteX71" fmla="*/ 1894835 w 3334408"/>
                <a:gd name="connsiteY71" fmla="*/ 58175 h 2222937"/>
                <a:gd name="connsiteX72" fmla="*/ 1929754 w 3334408"/>
                <a:gd name="connsiteY72" fmla="*/ 51065 h 2222937"/>
                <a:gd name="connsiteX73" fmla="*/ 1949519 w 3334408"/>
                <a:gd name="connsiteY73" fmla="*/ 47187 h 2222937"/>
                <a:gd name="connsiteX74" fmla="*/ 1976532 w 3334408"/>
                <a:gd name="connsiteY74" fmla="*/ 47187 h 2222937"/>
                <a:gd name="connsiteX75" fmla="*/ 2003544 w 3334408"/>
                <a:gd name="connsiteY75" fmla="*/ 47187 h 2222937"/>
                <a:gd name="connsiteX76" fmla="*/ 2035169 w 3334408"/>
                <a:gd name="connsiteY76" fmla="*/ 43955 h 2222937"/>
                <a:gd name="connsiteX77" fmla="*/ 2058228 w 3334408"/>
                <a:gd name="connsiteY77" fmla="*/ 41369 h 2222937"/>
                <a:gd name="connsiteX78" fmla="*/ 2074040 w 3334408"/>
                <a:gd name="connsiteY78" fmla="*/ 47187 h 2222937"/>
                <a:gd name="connsiteX79" fmla="*/ 2112913 w 3334408"/>
                <a:gd name="connsiteY79" fmla="*/ 60114 h 2222937"/>
                <a:gd name="connsiteX80" fmla="*/ 2150466 w 3334408"/>
                <a:gd name="connsiteY80" fmla="*/ 49126 h 2222937"/>
                <a:gd name="connsiteX81" fmla="*/ 2166938 w 3334408"/>
                <a:gd name="connsiteY81" fmla="*/ 43955 h 2222937"/>
                <a:gd name="connsiteX82" fmla="*/ 2193291 w 3334408"/>
                <a:gd name="connsiteY82" fmla="*/ 43955 h 2222937"/>
                <a:gd name="connsiteX83" fmla="*/ 2220963 w 3334408"/>
                <a:gd name="connsiteY83" fmla="*/ 44601 h 2222937"/>
                <a:gd name="connsiteX84" fmla="*/ 2240728 w 3334408"/>
                <a:gd name="connsiteY84" fmla="*/ 48479 h 2222937"/>
                <a:gd name="connsiteX85" fmla="*/ 2275647 w 3334408"/>
                <a:gd name="connsiteY85" fmla="*/ 55590 h 2222937"/>
                <a:gd name="connsiteX86" fmla="*/ 2303977 w 3334408"/>
                <a:gd name="connsiteY86" fmla="*/ 54943 h 2222937"/>
                <a:gd name="connsiteX87" fmla="*/ 2329672 w 3334408"/>
                <a:gd name="connsiteY87" fmla="*/ 54297 h 2222937"/>
                <a:gd name="connsiteX88" fmla="*/ 2357343 w 3334408"/>
                <a:gd name="connsiteY88" fmla="*/ 53650 h 2222937"/>
                <a:gd name="connsiteX89" fmla="*/ 2383697 w 3334408"/>
                <a:gd name="connsiteY89" fmla="*/ 53004 h 2222937"/>
                <a:gd name="connsiteX90" fmla="*/ 2405439 w 3334408"/>
                <a:gd name="connsiteY90" fmla="*/ 56236 h 2222937"/>
                <a:gd name="connsiteX91" fmla="*/ 2437722 w 3334408"/>
                <a:gd name="connsiteY91" fmla="*/ 60761 h 2222937"/>
                <a:gd name="connsiteX92" fmla="*/ 2474618 w 3334408"/>
                <a:gd name="connsiteY92" fmla="*/ 50418 h 2222937"/>
                <a:gd name="connsiteX93" fmla="*/ 2491748 w 3334408"/>
                <a:gd name="connsiteY93" fmla="*/ 45247 h 2222937"/>
                <a:gd name="connsiteX94" fmla="*/ 2511513 w 3334408"/>
                <a:gd name="connsiteY94" fmla="*/ 49126 h 2222937"/>
                <a:gd name="connsiteX95" fmla="*/ 2545773 w 3334408"/>
                <a:gd name="connsiteY95" fmla="*/ 55590 h 2222937"/>
                <a:gd name="connsiteX96" fmla="*/ 2574103 w 3334408"/>
                <a:gd name="connsiteY96" fmla="*/ 54943 h 2222937"/>
                <a:gd name="connsiteX97" fmla="*/ 2599798 w 3334408"/>
                <a:gd name="connsiteY97" fmla="*/ 54297 h 2222937"/>
                <a:gd name="connsiteX98" fmla="*/ 2629446 w 3334408"/>
                <a:gd name="connsiteY98" fmla="*/ 52358 h 2222937"/>
                <a:gd name="connsiteX99" fmla="*/ 2653823 w 3334408"/>
                <a:gd name="connsiteY99" fmla="*/ 51065 h 2222937"/>
                <a:gd name="connsiteX100" fmla="*/ 2690718 w 3334408"/>
                <a:gd name="connsiteY100" fmla="*/ 41369 h 2222937"/>
                <a:gd name="connsiteX101" fmla="*/ 2708507 w 3334408"/>
                <a:gd name="connsiteY101" fmla="*/ 36198 h 2222937"/>
                <a:gd name="connsiteX102" fmla="*/ 2722343 w 3334408"/>
                <a:gd name="connsiteY102" fmla="*/ 43308 h 2222937"/>
                <a:gd name="connsiteX103" fmla="*/ 2762532 w 3334408"/>
                <a:gd name="connsiteY103" fmla="*/ 60761 h 2222937"/>
                <a:gd name="connsiteX104" fmla="*/ 2800087 w 3334408"/>
                <a:gd name="connsiteY104" fmla="*/ 49126 h 2222937"/>
                <a:gd name="connsiteX105" fmla="*/ 2816558 w 3334408"/>
                <a:gd name="connsiteY105" fmla="*/ 43308 h 2222937"/>
                <a:gd name="connsiteX106" fmla="*/ 2841594 w 3334408"/>
                <a:gd name="connsiteY106" fmla="*/ 44601 h 2222937"/>
                <a:gd name="connsiteX107" fmla="*/ 2870583 w 3334408"/>
                <a:gd name="connsiteY107" fmla="*/ 45894 h 2222937"/>
                <a:gd name="connsiteX108" fmla="*/ 2887054 w 3334408"/>
                <a:gd name="connsiteY108" fmla="*/ 51065 h 2222937"/>
                <a:gd name="connsiteX109" fmla="*/ 2924608 w 3334408"/>
                <a:gd name="connsiteY109" fmla="*/ 62054 h 2222937"/>
                <a:gd name="connsiteX110" fmla="*/ 2955574 w 3334408"/>
                <a:gd name="connsiteY110" fmla="*/ 59468 h 2222937"/>
                <a:gd name="connsiteX111" fmla="*/ 2979292 w 3334408"/>
                <a:gd name="connsiteY111" fmla="*/ 57529 h 2222937"/>
                <a:gd name="connsiteX112" fmla="*/ 3004987 w 3334408"/>
                <a:gd name="connsiteY112" fmla="*/ 58175 h 2222937"/>
                <a:gd name="connsiteX113" fmla="*/ 3033317 w 3334408"/>
                <a:gd name="connsiteY113" fmla="*/ 58822 h 2222937"/>
                <a:gd name="connsiteX114" fmla="*/ 3062965 w 3334408"/>
                <a:gd name="connsiteY114" fmla="*/ 56882 h 2222937"/>
                <a:gd name="connsiteX115" fmla="*/ 3088001 w 3334408"/>
                <a:gd name="connsiteY115" fmla="*/ 55590 h 2222937"/>
                <a:gd name="connsiteX116" fmla="*/ 3121602 w 3334408"/>
                <a:gd name="connsiteY116" fmla="*/ 49772 h 2222937"/>
                <a:gd name="connsiteX117" fmla="*/ 3142685 w 3334408"/>
                <a:gd name="connsiteY117" fmla="*/ 46540 h 2222937"/>
                <a:gd name="connsiteX118" fmla="*/ 3175628 w 3334408"/>
                <a:gd name="connsiteY118" fmla="*/ 41369 h 2222937"/>
                <a:gd name="connsiteX119" fmla="*/ 3197369 w 3334408"/>
                <a:gd name="connsiteY119" fmla="*/ 38137 h 2222937"/>
                <a:gd name="connsiteX120" fmla="*/ 3219770 w 3334408"/>
                <a:gd name="connsiteY120" fmla="*/ 40723 h 2222937"/>
                <a:gd name="connsiteX121" fmla="*/ 3252054 w 3334408"/>
                <a:gd name="connsiteY121" fmla="*/ 44601 h 2222937"/>
                <a:gd name="connsiteX122" fmla="*/ 3281701 w 3334408"/>
                <a:gd name="connsiteY122" fmla="*/ 39430 h 2222937"/>
                <a:gd name="connsiteX123" fmla="*/ 3288949 w 3334408"/>
                <a:gd name="connsiteY123" fmla="*/ 37491 h 2222937"/>
                <a:gd name="connsiteX124" fmla="*/ 3292243 w 3334408"/>
                <a:gd name="connsiteY124" fmla="*/ 40076 h 2222937"/>
                <a:gd name="connsiteX125" fmla="*/ 3292243 w 3334408"/>
                <a:gd name="connsiteY125" fmla="*/ 93727 h 2222937"/>
                <a:gd name="connsiteX126" fmla="*/ 3290925 w 3334408"/>
                <a:gd name="connsiteY126" fmla="*/ 119582 h 2222937"/>
                <a:gd name="connsiteX127" fmla="*/ 3288949 w 3334408"/>
                <a:gd name="connsiteY127" fmla="*/ 149963 h 2222937"/>
                <a:gd name="connsiteX128" fmla="*/ 3286972 w 3334408"/>
                <a:gd name="connsiteY128" fmla="*/ 174525 h 2222937"/>
                <a:gd name="connsiteX129" fmla="*/ 3284337 w 3334408"/>
                <a:gd name="connsiteY129" fmla="*/ 206199 h 2222937"/>
                <a:gd name="connsiteX130" fmla="*/ 3283678 w 3334408"/>
                <a:gd name="connsiteY130" fmla="*/ 233347 h 2222937"/>
                <a:gd name="connsiteX131" fmla="*/ 3283019 w 3334408"/>
                <a:gd name="connsiteY131" fmla="*/ 262435 h 2222937"/>
                <a:gd name="connsiteX132" fmla="*/ 3281043 w 3334408"/>
                <a:gd name="connsiteY132" fmla="*/ 286997 h 2222937"/>
                <a:gd name="connsiteX133" fmla="*/ 3278407 w 3334408"/>
                <a:gd name="connsiteY133" fmla="*/ 318024 h 2222937"/>
                <a:gd name="connsiteX134" fmla="*/ 3284996 w 3334408"/>
                <a:gd name="connsiteY134" fmla="*/ 352929 h 2222937"/>
                <a:gd name="connsiteX135" fmla="*/ 3288949 w 3334408"/>
                <a:gd name="connsiteY135" fmla="*/ 374260 h 2222937"/>
                <a:gd name="connsiteX136" fmla="*/ 3284996 w 3334408"/>
                <a:gd name="connsiteY136" fmla="*/ 394945 h 2222937"/>
                <a:gd name="connsiteX137" fmla="*/ 3277748 w 3334408"/>
                <a:gd name="connsiteY137" fmla="*/ 430496 h 2222937"/>
                <a:gd name="connsiteX138" fmla="*/ 3279725 w 3334408"/>
                <a:gd name="connsiteY138" fmla="*/ 460877 h 2222937"/>
                <a:gd name="connsiteX139" fmla="*/ 3281043 w 3334408"/>
                <a:gd name="connsiteY139" fmla="*/ 486732 h 2222937"/>
                <a:gd name="connsiteX140" fmla="*/ 3278407 w 3334408"/>
                <a:gd name="connsiteY140" fmla="*/ 511295 h 2222937"/>
                <a:gd name="connsiteX141" fmla="*/ 3275113 w 3334408"/>
                <a:gd name="connsiteY141" fmla="*/ 542968 h 2222937"/>
                <a:gd name="connsiteX142" fmla="*/ 3280384 w 3334408"/>
                <a:gd name="connsiteY142" fmla="*/ 577227 h 2222937"/>
                <a:gd name="connsiteX143" fmla="*/ 3283678 w 3334408"/>
                <a:gd name="connsiteY143" fmla="*/ 599204 h 2222937"/>
                <a:gd name="connsiteX144" fmla="*/ 3281701 w 3334408"/>
                <a:gd name="connsiteY144" fmla="*/ 625060 h 2222937"/>
                <a:gd name="connsiteX145" fmla="*/ 3279725 w 3334408"/>
                <a:gd name="connsiteY145" fmla="*/ 655440 h 2222937"/>
                <a:gd name="connsiteX146" fmla="*/ 3279725 w 3334408"/>
                <a:gd name="connsiteY146" fmla="*/ 683881 h 2222937"/>
                <a:gd name="connsiteX147" fmla="*/ 3279725 w 3334408"/>
                <a:gd name="connsiteY147" fmla="*/ 711676 h 2222937"/>
                <a:gd name="connsiteX148" fmla="*/ 3279725 w 3334408"/>
                <a:gd name="connsiteY148" fmla="*/ 739471 h 2222937"/>
                <a:gd name="connsiteX149" fmla="*/ 3279066 w 3334408"/>
                <a:gd name="connsiteY149" fmla="*/ 767912 h 2222937"/>
                <a:gd name="connsiteX150" fmla="*/ 3273795 w 3334408"/>
                <a:gd name="connsiteY150" fmla="*/ 786658 h 2222937"/>
                <a:gd name="connsiteX151" fmla="*/ 3263913 w 3334408"/>
                <a:gd name="connsiteY151" fmla="*/ 824148 h 2222937"/>
                <a:gd name="connsiteX152" fmla="*/ 3265889 w 3334408"/>
                <a:gd name="connsiteY152" fmla="*/ 854529 h 2222937"/>
                <a:gd name="connsiteX153" fmla="*/ 3267866 w 3334408"/>
                <a:gd name="connsiteY153" fmla="*/ 880384 h 2222937"/>
                <a:gd name="connsiteX154" fmla="*/ 3278407 w 3334408"/>
                <a:gd name="connsiteY154" fmla="*/ 917875 h 2222937"/>
                <a:gd name="connsiteX155" fmla="*/ 3283678 w 3334408"/>
                <a:gd name="connsiteY155" fmla="*/ 936620 h 2222937"/>
                <a:gd name="connsiteX156" fmla="*/ 3281043 w 3334408"/>
                <a:gd name="connsiteY156" fmla="*/ 960537 h 2222937"/>
                <a:gd name="connsiteX157" fmla="*/ 3277748 w 3334408"/>
                <a:gd name="connsiteY157" fmla="*/ 992856 h 2222937"/>
                <a:gd name="connsiteX158" fmla="*/ 3284996 w 3334408"/>
                <a:gd name="connsiteY158" fmla="*/ 1028408 h 2222937"/>
                <a:gd name="connsiteX159" fmla="*/ 3289608 w 3334408"/>
                <a:gd name="connsiteY159" fmla="*/ 1049092 h 2222937"/>
                <a:gd name="connsiteX160" fmla="*/ 3288949 w 3334408"/>
                <a:gd name="connsiteY160" fmla="*/ 1075594 h 2222937"/>
                <a:gd name="connsiteX161" fmla="*/ 3287631 w 3334408"/>
                <a:gd name="connsiteY161" fmla="*/ 1105328 h 2222937"/>
                <a:gd name="connsiteX162" fmla="*/ 3283019 w 3334408"/>
                <a:gd name="connsiteY162" fmla="*/ 1125366 h 2222937"/>
                <a:gd name="connsiteX163" fmla="*/ 3275113 w 3334408"/>
                <a:gd name="connsiteY163" fmla="*/ 1161564 h 2222937"/>
                <a:gd name="connsiteX164" fmla="*/ 3279066 w 3334408"/>
                <a:gd name="connsiteY164" fmla="*/ 1194530 h 2222937"/>
                <a:gd name="connsiteX165" fmla="*/ 3281701 w 3334408"/>
                <a:gd name="connsiteY165" fmla="*/ 1217800 h 2222937"/>
                <a:gd name="connsiteX166" fmla="*/ 3285655 w 3334408"/>
                <a:gd name="connsiteY166" fmla="*/ 1250120 h 2222937"/>
                <a:gd name="connsiteX167" fmla="*/ 3288290 w 3334408"/>
                <a:gd name="connsiteY167" fmla="*/ 1274036 h 2222937"/>
                <a:gd name="connsiteX168" fmla="*/ 3287631 w 3334408"/>
                <a:gd name="connsiteY168" fmla="*/ 1301185 h 2222937"/>
                <a:gd name="connsiteX169" fmla="*/ 3286972 w 3334408"/>
                <a:gd name="connsiteY169" fmla="*/ 1330272 h 2222937"/>
                <a:gd name="connsiteX170" fmla="*/ 3290266 w 3334408"/>
                <a:gd name="connsiteY170" fmla="*/ 1362592 h 2222937"/>
                <a:gd name="connsiteX171" fmla="*/ 3292902 w 3334408"/>
                <a:gd name="connsiteY171" fmla="*/ 1386508 h 2222937"/>
                <a:gd name="connsiteX172" fmla="*/ 3287631 w 3334408"/>
                <a:gd name="connsiteY172" fmla="*/ 1405900 h 2222937"/>
                <a:gd name="connsiteX173" fmla="*/ 3278407 w 3334408"/>
                <a:gd name="connsiteY173" fmla="*/ 1442744 h 2222937"/>
                <a:gd name="connsiteX174" fmla="*/ 3279725 w 3334408"/>
                <a:gd name="connsiteY174" fmla="*/ 1472478 h 2222937"/>
                <a:gd name="connsiteX175" fmla="*/ 3281043 w 3334408"/>
                <a:gd name="connsiteY175" fmla="*/ 1498980 h 2222937"/>
                <a:gd name="connsiteX176" fmla="*/ 3277748 w 3334408"/>
                <a:gd name="connsiteY176" fmla="*/ 1521604 h 2222937"/>
                <a:gd name="connsiteX177" fmla="*/ 3272478 w 3334408"/>
                <a:gd name="connsiteY177" fmla="*/ 1555216 h 2222937"/>
                <a:gd name="connsiteX178" fmla="*/ 3271160 w 3334408"/>
                <a:gd name="connsiteY178" fmla="*/ 1581072 h 2222937"/>
                <a:gd name="connsiteX179" fmla="*/ 3269184 w 3334408"/>
                <a:gd name="connsiteY179" fmla="*/ 1611452 h 2222937"/>
                <a:gd name="connsiteX180" fmla="*/ 3283019 w 3334408"/>
                <a:gd name="connsiteY180" fmla="*/ 1650882 h 2222937"/>
                <a:gd name="connsiteX181" fmla="*/ 3289608 w 3334408"/>
                <a:gd name="connsiteY181" fmla="*/ 1667688 h 2222937"/>
                <a:gd name="connsiteX182" fmla="*/ 3284337 w 3334408"/>
                <a:gd name="connsiteY182" fmla="*/ 1687080 h 2222937"/>
                <a:gd name="connsiteX183" fmla="*/ 3275113 w 3334408"/>
                <a:gd name="connsiteY183" fmla="*/ 1723924 h 2222937"/>
                <a:gd name="connsiteX184" fmla="*/ 3275113 w 3334408"/>
                <a:gd name="connsiteY184" fmla="*/ 1751719 h 2222937"/>
                <a:gd name="connsiteX185" fmla="*/ 3275113 w 3334408"/>
                <a:gd name="connsiteY185" fmla="*/ 1780160 h 2222937"/>
                <a:gd name="connsiteX186" fmla="*/ 3275113 w 3334408"/>
                <a:gd name="connsiteY186" fmla="*/ 1807955 h 2222937"/>
                <a:gd name="connsiteX187" fmla="*/ 3275113 w 3334408"/>
                <a:gd name="connsiteY187" fmla="*/ 1836396 h 2222937"/>
                <a:gd name="connsiteX188" fmla="*/ 3277090 w 3334408"/>
                <a:gd name="connsiteY188" fmla="*/ 1866776 h 2222937"/>
                <a:gd name="connsiteX189" fmla="*/ 3279066 w 3334408"/>
                <a:gd name="connsiteY189" fmla="*/ 1892632 h 2222937"/>
                <a:gd name="connsiteX190" fmla="*/ 3282360 w 3334408"/>
                <a:gd name="connsiteY190" fmla="*/ 1924952 h 2222937"/>
                <a:gd name="connsiteX191" fmla="*/ 3284996 w 3334408"/>
                <a:gd name="connsiteY191" fmla="*/ 1948868 h 2222937"/>
                <a:gd name="connsiteX192" fmla="*/ 3284337 w 3334408"/>
                <a:gd name="connsiteY192" fmla="*/ 1975370 h 2222937"/>
                <a:gd name="connsiteX193" fmla="*/ 3283678 w 3334408"/>
                <a:gd name="connsiteY193" fmla="*/ 2003165 h 2222937"/>
                <a:gd name="connsiteX194" fmla="*/ 3283678 w 3334408"/>
                <a:gd name="connsiteY194" fmla="*/ 2119515 h 2222937"/>
                <a:gd name="connsiteX195" fmla="*/ 3287631 w 3334408"/>
                <a:gd name="connsiteY195" fmla="*/ 2152481 h 2222937"/>
                <a:gd name="connsiteX196" fmla="*/ 3288949 w 3334408"/>
                <a:gd name="connsiteY196" fmla="*/ 2158299 h 2222937"/>
                <a:gd name="connsiteX197" fmla="*/ 3271160 w 3334408"/>
                <a:gd name="connsiteY197" fmla="*/ 2165409 h 2222937"/>
                <a:gd name="connsiteX198" fmla="*/ 3254030 w 3334408"/>
                <a:gd name="connsiteY198" fmla="*/ 2170580 h 2222937"/>
                <a:gd name="connsiteX199" fmla="*/ 3228994 w 3334408"/>
                <a:gd name="connsiteY199" fmla="*/ 2169287 h 2222937"/>
                <a:gd name="connsiteX200" fmla="*/ 3200005 w 3334408"/>
                <a:gd name="connsiteY200" fmla="*/ 2167994 h 2222937"/>
                <a:gd name="connsiteX201" fmla="*/ 3178263 w 3334408"/>
                <a:gd name="connsiteY201" fmla="*/ 2164762 h 2222937"/>
                <a:gd name="connsiteX202" fmla="*/ 3145980 w 3334408"/>
                <a:gd name="connsiteY202" fmla="*/ 2160238 h 2222937"/>
                <a:gd name="connsiteX203" fmla="*/ 3111061 w 3334408"/>
                <a:gd name="connsiteY203" fmla="*/ 2167348 h 2222937"/>
                <a:gd name="connsiteX204" fmla="*/ 3091296 w 3334408"/>
                <a:gd name="connsiteY204" fmla="*/ 2171226 h 2222937"/>
                <a:gd name="connsiteX205" fmla="*/ 3069554 w 3334408"/>
                <a:gd name="connsiteY205" fmla="*/ 2167994 h 2222937"/>
                <a:gd name="connsiteX206" fmla="*/ 3037270 w 3334408"/>
                <a:gd name="connsiteY206" fmla="*/ 2163470 h 2222937"/>
                <a:gd name="connsiteX207" fmla="*/ 3016846 w 3334408"/>
                <a:gd name="connsiteY207" fmla="*/ 2160238 h 2222937"/>
                <a:gd name="connsiteX208" fmla="*/ 2983245 w 3334408"/>
                <a:gd name="connsiteY208" fmla="*/ 2154420 h 2222937"/>
                <a:gd name="connsiteX209" fmla="*/ 2948326 w 3334408"/>
                <a:gd name="connsiteY209" fmla="*/ 2161531 h 2222937"/>
                <a:gd name="connsiteX210" fmla="*/ 2929220 w 3334408"/>
                <a:gd name="connsiteY210" fmla="*/ 2165409 h 2222937"/>
                <a:gd name="connsiteX211" fmla="*/ 2894960 w 3334408"/>
                <a:gd name="connsiteY211" fmla="*/ 2171873 h 2222937"/>
                <a:gd name="connsiteX212" fmla="*/ 2875195 w 3334408"/>
                <a:gd name="connsiteY212" fmla="*/ 2175751 h 2222937"/>
                <a:gd name="connsiteX213" fmla="*/ 2854112 w 3334408"/>
                <a:gd name="connsiteY213" fmla="*/ 2172519 h 2222937"/>
                <a:gd name="connsiteX214" fmla="*/ 2821170 w 3334408"/>
                <a:gd name="connsiteY214" fmla="*/ 2167348 h 2222937"/>
                <a:gd name="connsiteX215" fmla="*/ 2799428 w 3334408"/>
                <a:gd name="connsiteY215" fmla="*/ 2164762 h 2222937"/>
                <a:gd name="connsiteX216" fmla="*/ 2767144 w 3334408"/>
                <a:gd name="connsiteY216" fmla="*/ 2160884 h 2222937"/>
                <a:gd name="connsiteX217" fmla="*/ 2733543 w 3334408"/>
                <a:gd name="connsiteY217" fmla="*/ 2166702 h 2222937"/>
                <a:gd name="connsiteX218" fmla="*/ 2713119 w 3334408"/>
                <a:gd name="connsiteY218" fmla="*/ 2170580 h 2222937"/>
                <a:gd name="connsiteX219" fmla="*/ 2685448 w 3334408"/>
                <a:gd name="connsiteY219" fmla="*/ 2171226 h 2222937"/>
                <a:gd name="connsiteX220" fmla="*/ 2659094 w 3334408"/>
                <a:gd name="connsiteY220" fmla="*/ 2171873 h 2222937"/>
                <a:gd name="connsiteX221" fmla="*/ 2637352 w 3334408"/>
                <a:gd name="connsiteY221" fmla="*/ 2168641 h 2222937"/>
                <a:gd name="connsiteX222" fmla="*/ 2605069 w 3334408"/>
                <a:gd name="connsiteY222" fmla="*/ 2164116 h 2222937"/>
                <a:gd name="connsiteX223" fmla="*/ 2574762 w 3334408"/>
                <a:gd name="connsiteY223" fmla="*/ 2166702 h 2222937"/>
                <a:gd name="connsiteX224" fmla="*/ 2551044 w 3334408"/>
                <a:gd name="connsiteY224" fmla="*/ 2168641 h 2222937"/>
                <a:gd name="connsiteX225" fmla="*/ 2522713 w 3334408"/>
                <a:gd name="connsiteY225" fmla="*/ 2169287 h 2222937"/>
                <a:gd name="connsiteX226" fmla="*/ 2497018 w 3334408"/>
                <a:gd name="connsiteY226" fmla="*/ 2169934 h 2222937"/>
                <a:gd name="connsiteX227" fmla="*/ 2472641 w 3334408"/>
                <a:gd name="connsiteY227" fmla="*/ 2167994 h 2222937"/>
                <a:gd name="connsiteX228" fmla="*/ 2442993 w 3334408"/>
                <a:gd name="connsiteY228" fmla="*/ 2166055 h 2222937"/>
                <a:gd name="connsiteX229" fmla="*/ 2419275 w 3334408"/>
                <a:gd name="connsiteY229" fmla="*/ 2164116 h 2222937"/>
                <a:gd name="connsiteX230" fmla="*/ 2388309 w 3334408"/>
                <a:gd name="connsiteY230" fmla="*/ 2161531 h 2222937"/>
                <a:gd name="connsiteX231" fmla="*/ 2353391 w 3334408"/>
                <a:gd name="connsiteY231" fmla="*/ 2169287 h 2222937"/>
                <a:gd name="connsiteX232" fmla="*/ 2334284 w 3334408"/>
                <a:gd name="connsiteY232" fmla="*/ 2173812 h 2222937"/>
                <a:gd name="connsiteX233" fmla="*/ 2315177 w 3334408"/>
                <a:gd name="connsiteY233" fmla="*/ 2169934 h 2222937"/>
                <a:gd name="connsiteX234" fmla="*/ 2280259 w 3334408"/>
                <a:gd name="connsiteY234" fmla="*/ 2162823 h 2222937"/>
                <a:gd name="connsiteX235" fmla="*/ 2252587 w 3334408"/>
                <a:gd name="connsiteY235" fmla="*/ 2163470 h 2222937"/>
                <a:gd name="connsiteX236" fmla="*/ 2226234 w 3334408"/>
                <a:gd name="connsiteY236" fmla="*/ 2164116 h 2222937"/>
                <a:gd name="connsiteX237" fmla="*/ 2197244 w 3334408"/>
                <a:gd name="connsiteY237" fmla="*/ 2165409 h 2222937"/>
                <a:gd name="connsiteX238" fmla="*/ 2172208 w 3334408"/>
                <a:gd name="connsiteY238" fmla="*/ 2166702 h 2222937"/>
                <a:gd name="connsiteX239" fmla="*/ 2145196 w 3334408"/>
                <a:gd name="connsiteY239" fmla="*/ 2166702 h 2222937"/>
                <a:gd name="connsiteX240" fmla="*/ 2118183 w 3334408"/>
                <a:gd name="connsiteY240" fmla="*/ 2166702 h 2222937"/>
                <a:gd name="connsiteX241" fmla="*/ 2097100 w 3334408"/>
                <a:gd name="connsiteY241" fmla="*/ 2163470 h 2222937"/>
                <a:gd name="connsiteX242" fmla="*/ 2064158 w 3334408"/>
                <a:gd name="connsiteY242" fmla="*/ 2158299 h 2222937"/>
                <a:gd name="connsiteX243" fmla="*/ 2027921 w 3334408"/>
                <a:gd name="connsiteY243" fmla="*/ 2167348 h 2222937"/>
                <a:gd name="connsiteX244" fmla="*/ 2009474 w 3334408"/>
                <a:gd name="connsiteY244" fmla="*/ 2171873 h 2222937"/>
                <a:gd name="connsiteX245" fmla="*/ 1983120 w 3334408"/>
                <a:gd name="connsiteY245" fmla="*/ 2171226 h 2222937"/>
                <a:gd name="connsiteX246" fmla="*/ 1955449 w 3334408"/>
                <a:gd name="connsiteY246" fmla="*/ 2170580 h 2222937"/>
                <a:gd name="connsiteX247" fmla="*/ 1927777 w 3334408"/>
                <a:gd name="connsiteY247" fmla="*/ 2171226 h 2222937"/>
                <a:gd name="connsiteX248" fmla="*/ 1901424 w 3334408"/>
                <a:gd name="connsiteY248" fmla="*/ 2171873 h 2222937"/>
                <a:gd name="connsiteX249" fmla="*/ 1879023 w 3334408"/>
                <a:gd name="connsiteY249" fmla="*/ 2169287 h 2222937"/>
                <a:gd name="connsiteX250" fmla="*/ 1847398 w 3334408"/>
                <a:gd name="connsiteY250" fmla="*/ 2165409 h 2222937"/>
                <a:gd name="connsiteX251" fmla="*/ 1822362 w 3334408"/>
                <a:gd name="connsiteY251" fmla="*/ 2164116 h 2222937"/>
                <a:gd name="connsiteX252" fmla="*/ 1792714 w 3334408"/>
                <a:gd name="connsiteY252" fmla="*/ 2162177 h 2222937"/>
                <a:gd name="connsiteX253" fmla="*/ 1770314 w 3334408"/>
                <a:gd name="connsiteY253" fmla="*/ 2159591 h 2222937"/>
                <a:gd name="connsiteX254" fmla="*/ 1738689 w 3334408"/>
                <a:gd name="connsiteY254" fmla="*/ 2155713 h 2222937"/>
                <a:gd name="connsiteX255" fmla="*/ 1709041 w 3334408"/>
                <a:gd name="connsiteY255" fmla="*/ 2157652 h 2222937"/>
                <a:gd name="connsiteX256" fmla="*/ 1684005 w 3334408"/>
                <a:gd name="connsiteY256" fmla="*/ 2158945 h 2222937"/>
                <a:gd name="connsiteX257" fmla="*/ 1648427 w 3334408"/>
                <a:gd name="connsiteY257" fmla="*/ 2166702 h 2222937"/>
                <a:gd name="connsiteX258" fmla="*/ 1629321 w 3334408"/>
                <a:gd name="connsiteY258" fmla="*/ 2171226 h 2222937"/>
                <a:gd name="connsiteX259" fmla="*/ 1604285 w 3334408"/>
                <a:gd name="connsiteY259" fmla="*/ 2169934 h 2222937"/>
                <a:gd name="connsiteX260" fmla="*/ 1575296 w 3334408"/>
                <a:gd name="connsiteY260" fmla="*/ 2168641 h 2222937"/>
                <a:gd name="connsiteX261" fmla="*/ 1541036 w 3334408"/>
                <a:gd name="connsiteY261" fmla="*/ 2175105 h 2222937"/>
                <a:gd name="connsiteX262" fmla="*/ 1521271 w 3334408"/>
                <a:gd name="connsiteY262" fmla="*/ 2178983 h 2222937"/>
                <a:gd name="connsiteX263" fmla="*/ 1496893 w 3334408"/>
                <a:gd name="connsiteY263" fmla="*/ 2177044 h 2222937"/>
                <a:gd name="connsiteX264" fmla="*/ 1467245 w 3334408"/>
                <a:gd name="connsiteY264" fmla="*/ 2175105 h 2222937"/>
                <a:gd name="connsiteX265" fmla="*/ 1450774 w 3334408"/>
                <a:gd name="connsiteY265" fmla="*/ 2169934 h 2222937"/>
                <a:gd name="connsiteX266" fmla="*/ 1412561 w 3334408"/>
                <a:gd name="connsiteY266" fmla="*/ 2158299 h 2222937"/>
                <a:gd name="connsiteX267" fmla="*/ 1384890 w 3334408"/>
                <a:gd name="connsiteY267" fmla="*/ 2158299 h 2222937"/>
                <a:gd name="connsiteX268" fmla="*/ 1358536 w 3334408"/>
                <a:gd name="connsiteY268" fmla="*/ 2158299 h 2222937"/>
                <a:gd name="connsiteX269" fmla="*/ 1323617 w 3334408"/>
                <a:gd name="connsiteY269" fmla="*/ 2165409 h 2222937"/>
                <a:gd name="connsiteX270" fmla="*/ 1304511 w 3334408"/>
                <a:gd name="connsiteY270" fmla="*/ 2169287 h 2222937"/>
                <a:gd name="connsiteX271" fmla="*/ 1277498 w 3334408"/>
                <a:gd name="connsiteY271" fmla="*/ 2169287 h 2222937"/>
                <a:gd name="connsiteX272" fmla="*/ 1250486 w 3334408"/>
                <a:gd name="connsiteY272" fmla="*/ 2169287 h 2222937"/>
                <a:gd name="connsiteX273" fmla="*/ 1218861 w 3334408"/>
                <a:gd name="connsiteY273" fmla="*/ 2172519 h 2222937"/>
                <a:gd name="connsiteX274" fmla="*/ 1195802 w 3334408"/>
                <a:gd name="connsiteY274" fmla="*/ 2175105 h 2222937"/>
                <a:gd name="connsiteX275" fmla="*/ 1179989 w 3334408"/>
                <a:gd name="connsiteY275" fmla="*/ 2169287 h 2222937"/>
                <a:gd name="connsiteX276" fmla="*/ 1141118 w 3334408"/>
                <a:gd name="connsiteY276" fmla="*/ 2156359 h 2222937"/>
                <a:gd name="connsiteX277" fmla="*/ 1103564 w 3334408"/>
                <a:gd name="connsiteY277" fmla="*/ 2167348 h 2222937"/>
                <a:gd name="connsiteX278" fmla="*/ 1087092 w 3334408"/>
                <a:gd name="connsiteY278" fmla="*/ 2172519 h 2222937"/>
                <a:gd name="connsiteX279" fmla="*/ 1060739 w 3334408"/>
                <a:gd name="connsiteY279" fmla="*/ 2172519 h 2222937"/>
                <a:gd name="connsiteX280" fmla="*/ 1033067 w 3334408"/>
                <a:gd name="connsiteY280" fmla="*/ 2172519 h 2222937"/>
                <a:gd name="connsiteX281" fmla="*/ 1013302 w 3334408"/>
                <a:gd name="connsiteY281" fmla="*/ 2168641 h 2222937"/>
                <a:gd name="connsiteX282" fmla="*/ 978383 w 3334408"/>
                <a:gd name="connsiteY282" fmla="*/ 2161531 h 2222937"/>
                <a:gd name="connsiteX283" fmla="*/ 950053 w 3334408"/>
                <a:gd name="connsiteY283" fmla="*/ 2162177 h 2222937"/>
                <a:gd name="connsiteX284" fmla="*/ 924358 w 3334408"/>
                <a:gd name="connsiteY284" fmla="*/ 2162823 h 2222937"/>
                <a:gd name="connsiteX285" fmla="*/ 896687 w 3334408"/>
                <a:gd name="connsiteY285" fmla="*/ 2163470 h 2222937"/>
                <a:gd name="connsiteX286" fmla="*/ 870333 w 3334408"/>
                <a:gd name="connsiteY286" fmla="*/ 2164116 h 2222937"/>
                <a:gd name="connsiteX287" fmla="*/ 848591 w 3334408"/>
                <a:gd name="connsiteY287" fmla="*/ 2160884 h 2222937"/>
                <a:gd name="connsiteX288" fmla="*/ 816308 w 3334408"/>
                <a:gd name="connsiteY288" fmla="*/ 2156359 h 2222937"/>
                <a:gd name="connsiteX289" fmla="*/ 779412 w 3334408"/>
                <a:gd name="connsiteY289" fmla="*/ 2166702 h 2222937"/>
                <a:gd name="connsiteX290" fmla="*/ 762282 w 3334408"/>
                <a:gd name="connsiteY290" fmla="*/ 2171873 h 2222937"/>
                <a:gd name="connsiteX291" fmla="*/ 742517 w 3334408"/>
                <a:gd name="connsiteY291" fmla="*/ 2167994 h 2222937"/>
                <a:gd name="connsiteX292" fmla="*/ 708257 w 3334408"/>
                <a:gd name="connsiteY292" fmla="*/ 2161531 h 2222937"/>
                <a:gd name="connsiteX293" fmla="*/ 679927 w 3334408"/>
                <a:gd name="connsiteY293" fmla="*/ 2162177 h 2222937"/>
                <a:gd name="connsiteX294" fmla="*/ 654232 w 3334408"/>
                <a:gd name="connsiteY294" fmla="*/ 2162823 h 2222937"/>
                <a:gd name="connsiteX295" fmla="*/ 624584 w 3334408"/>
                <a:gd name="connsiteY295" fmla="*/ 2164762 h 2222937"/>
                <a:gd name="connsiteX296" fmla="*/ 600207 w 3334408"/>
                <a:gd name="connsiteY296" fmla="*/ 2166055 h 2222937"/>
                <a:gd name="connsiteX297" fmla="*/ 563312 w 3334408"/>
                <a:gd name="connsiteY297" fmla="*/ 2175751 h 2222937"/>
                <a:gd name="connsiteX298" fmla="*/ 545523 w 3334408"/>
                <a:gd name="connsiteY298" fmla="*/ 2180922 h 2222937"/>
                <a:gd name="connsiteX299" fmla="*/ 531687 w 3334408"/>
                <a:gd name="connsiteY299" fmla="*/ 2173812 h 2222937"/>
                <a:gd name="connsiteX300" fmla="*/ 491498 w 3334408"/>
                <a:gd name="connsiteY300" fmla="*/ 2156359 h 2222937"/>
                <a:gd name="connsiteX301" fmla="*/ 453943 w 3334408"/>
                <a:gd name="connsiteY301" fmla="*/ 2167994 h 2222937"/>
                <a:gd name="connsiteX302" fmla="*/ 437472 w 3334408"/>
                <a:gd name="connsiteY302" fmla="*/ 2173166 h 2222937"/>
                <a:gd name="connsiteX303" fmla="*/ 412436 w 3334408"/>
                <a:gd name="connsiteY303" fmla="*/ 2171873 h 2222937"/>
                <a:gd name="connsiteX304" fmla="*/ 383447 w 3334408"/>
                <a:gd name="connsiteY304" fmla="*/ 2170580 h 2222937"/>
                <a:gd name="connsiteX305" fmla="*/ 366976 w 3334408"/>
                <a:gd name="connsiteY305" fmla="*/ 2165409 h 2222937"/>
                <a:gd name="connsiteX306" fmla="*/ 329422 w 3334408"/>
                <a:gd name="connsiteY306" fmla="*/ 2154420 h 2222937"/>
                <a:gd name="connsiteX307" fmla="*/ 298456 w 3334408"/>
                <a:gd name="connsiteY307" fmla="*/ 2157006 h 2222937"/>
                <a:gd name="connsiteX308" fmla="*/ 274738 w 3334408"/>
                <a:gd name="connsiteY308" fmla="*/ 2158945 h 2222937"/>
                <a:gd name="connsiteX309" fmla="*/ 249043 w 3334408"/>
                <a:gd name="connsiteY309" fmla="*/ 2158299 h 2222937"/>
                <a:gd name="connsiteX310" fmla="*/ 220713 w 3334408"/>
                <a:gd name="connsiteY310" fmla="*/ 2157652 h 2222937"/>
                <a:gd name="connsiteX311" fmla="*/ 191065 w 3334408"/>
                <a:gd name="connsiteY311" fmla="*/ 2159591 h 2222937"/>
                <a:gd name="connsiteX312" fmla="*/ 166029 w 3334408"/>
                <a:gd name="connsiteY312" fmla="*/ 2160884 h 2222937"/>
                <a:gd name="connsiteX313" fmla="*/ 132428 w 3334408"/>
                <a:gd name="connsiteY313" fmla="*/ 2166702 h 2222937"/>
                <a:gd name="connsiteX314" fmla="*/ 111345 w 3334408"/>
                <a:gd name="connsiteY314" fmla="*/ 2169934 h 2222937"/>
                <a:gd name="connsiteX315" fmla="*/ 78402 w 3334408"/>
                <a:gd name="connsiteY315" fmla="*/ 2175105 h 2222937"/>
                <a:gd name="connsiteX316" fmla="*/ 56661 w 3334408"/>
                <a:gd name="connsiteY316" fmla="*/ 2178337 h 2222937"/>
                <a:gd name="connsiteX317" fmla="*/ 34260 w 3334408"/>
                <a:gd name="connsiteY317" fmla="*/ 2175751 h 2222937"/>
                <a:gd name="connsiteX318" fmla="*/ 1977 w 3334408"/>
                <a:gd name="connsiteY318" fmla="*/ 2171873 h 2222937"/>
                <a:gd name="connsiteX319" fmla="*/ 659 w 3334408"/>
                <a:gd name="connsiteY319" fmla="*/ 2171873 h 2222937"/>
                <a:gd name="connsiteX320" fmla="*/ 659 w 3334408"/>
                <a:gd name="connsiteY320" fmla="*/ 2222938 h 2222937"/>
                <a:gd name="connsiteX321" fmla="*/ 3334409 w 3334408"/>
                <a:gd name="connsiteY321" fmla="*/ 2222938 h 2222937"/>
                <a:gd name="connsiteX322" fmla="*/ 3334409 w 3334408"/>
                <a:gd name="connsiteY322" fmla="*/ 0 h 2222937"/>
                <a:gd name="connsiteX323" fmla="*/ 0 w 3334408"/>
                <a:gd name="connsiteY323" fmla="*/ 0 h 222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3334408" h="2222937">
                  <a:moveTo>
                    <a:pt x="0" y="0"/>
                  </a:moveTo>
                  <a:lnTo>
                    <a:pt x="0" y="45894"/>
                  </a:lnTo>
                  <a:cubicBezTo>
                    <a:pt x="11859" y="45894"/>
                    <a:pt x="18448" y="46540"/>
                    <a:pt x="24377" y="47187"/>
                  </a:cubicBezTo>
                  <a:cubicBezTo>
                    <a:pt x="31625" y="48479"/>
                    <a:pt x="38872" y="49126"/>
                    <a:pt x="53366" y="49126"/>
                  </a:cubicBezTo>
                  <a:cubicBezTo>
                    <a:pt x="64567" y="49126"/>
                    <a:pt x="69179" y="50418"/>
                    <a:pt x="75108" y="52358"/>
                  </a:cubicBezTo>
                  <a:cubicBezTo>
                    <a:pt x="82355" y="54297"/>
                    <a:pt x="90920" y="56882"/>
                    <a:pt x="107392" y="56882"/>
                  </a:cubicBezTo>
                  <a:cubicBezTo>
                    <a:pt x="125180" y="56882"/>
                    <a:pt x="134404" y="53004"/>
                    <a:pt x="142310" y="49772"/>
                  </a:cubicBezTo>
                  <a:cubicBezTo>
                    <a:pt x="148240" y="47187"/>
                    <a:pt x="152193" y="45894"/>
                    <a:pt x="161417" y="45894"/>
                  </a:cubicBezTo>
                  <a:cubicBezTo>
                    <a:pt x="172617" y="45894"/>
                    <a:pt x="177229" y="47187"/>
                    <a:pt x="183159" y="49126"/>
                  </a:cubicBezTo>
                  <a:cubicBezTo>
                    <a:pt x="191065" y="51065"/>
                    <a:pt x="199630" y="53650"/>
                    <a:pt x="215442" y="53650"/>
                  </a:cubicBezTo>
                  <a:cubicBezTo>
                    <a:pt x="225325" y="53650"/>
                    <a:pt x="229937" y="54943"/>
                    <a:pt x="235866" y="56882"/>
                  </a:cubicBezTo>
                  <a:cubicBezTo>
                    <a:pt x="243772" y="58822"/>
                    <a:pt x="252996" y="62054"/>
                    <a:pt x="270126" y="62054"/>
                  </a:cubicBezTo>
                  <a:cubicBezTo>
                    <a:pt x="287915" y="62054"/>
                    <a:pt x="297139" y="58175"/>
                    <a:pt x="305045" y="54943"/>
                  </a:cubicBezTo>
                  <a:cubicBezTo>
                    <a:pt x="310974" y="52358"/>
                    <a:pt x="314927" y="51065"/>
                    <a:pt x="324151" y="51065"/>
                  </a:cubicBezTo>
                  <a:cubicBezTo>
                    <a:pt x="341281" y="51065"/>
                    <a:pt x="350505" y="47187"/>
                    <a:pt x="358411" y="44601"/>
                  </a:cubicBezTo>
                  <a:cubicBezTo>
                    <a:pt x="364341" y="42015"/>
                    <a:pt x="368294" y="40723"/>
                    <a:pt x="378176" y="40723"/>
                  </a:cubicBezTo>
                  <a:cubicBezTo>
                    <a:pt x="388718" y="40723"/>
                    <a:pt x="393330" y="42015"/>
                    <a:pt x="399259" y="43955"/>
                  </a:cubicBezTo>
                  <a:cubicBezTo>
                    <a:pt x="406507" y="45894"/>
                    <a:pt x="415730" y="49126"/>
                    <a:pt x="432202" y="49126"/>
                  </a:cubicBezTo>
                  <a:cubicBezTo>
                    <a:pt x="443402" y="49126"/>
                    <a:pt x="448014" y="50418"/>
                    <a:pt x="453943" y="51711"/>
                  </a:cubicBezTo>
                  <a:cubicBezTo>
                    <a:pt x="461850" y="53004"/>
                    <a:pt x="470415" y="55590"/>
                    <a:pt x="486227" y="55590"/>
                  </a:cubicBezTo>
                  <a:cubicBezTo>
                    <a:pt x="503357" y="55590"/>
                    <a:pt x="512581" y="52358"/>
                    <a:pt x="519828" y="49772"/>
                  </a:cubicBezTo>
                  <a:cubicBezTo>
                    <a:pt x="525757" y="47833"/>
                    <a:pt x="530369" y="45894"/>
                    <a:pt x="540252" y="45894"/>
                  </a:cubicBezTo>
                  <a:cubicBezTo>
                    <a:pt x="554088" y="45894"/>
                    <a:pt x="561335" y="45894"/>
                    <a:pt x="567923" y="45247"/>
                  </a:cubicBezTo>
                  <a:cubicBezTo>
                    <a:pt x="574512" y="45247"/>
                    <a:pt x="581100" y="44601"/>
                    <a:pt x="594277" y="44601"/>
                  </a:cubicBezTo>
                  <a:cubicBezTo>
                    <a:pt x="604819" y="44601"/>
                    <a:pt x="610089" y="45894"/>
                    <a:pt x="616019" y="47833"/>
                  </a:cubicBezTo>
                  <a:cubicBezTo>
                    <a:pt x="623925" y="49772"/>
                    <a:pt x="631831" y="52358"/>
                    <a:pt x="648302" y="52358"/>
                  </a:cubicBezTo>
                  <a:cubicBezTo>
                    <a:pt x="663456" y="52358"/>
                    <a:pt x="671362" y="51065"/>
                    <a:pt x="678609" y="49772"/>
                  </a:cubicBezTo>
                  <a:cubicBezTo>
                    <a:pt x="685198" y="48479"/>
                    <a:pt x="690468" y="47833"/>
                    <a:pt x="702328" y="47833"/>
                  </a:cubicBezTo>
                  <a:cubicBezTo>
                    <a:pt x="716163" y="47833"/>
                    <a:pt x="723411" y="47187"/>
                    <a:pt x="730658" y="47187"/>
                  </a:cubicBezTo>
                  <a:cubicBezTo>
                    <a:pt x="737246" y="46540"/>
                    <a:pt x="743835" y="46540"/>
                    <a:pt x="756353" y="46540"/>
                  </a:cubicBezTo>
                  <a:cubicBezTo>
                    <a:pt x="768212" y="46540"/>
                    <a:pt x="774142" y="47187"/>
                    <a:pt x="780730" y="48479"/>
                  </a:cubicBezTo>
                  <a:cubicBezTo>
                    <a:pt x="787977" y="49772"/>
                    <a:pt x="795883" y="50418"/>
                    <a:pt x="810378" y="50418"/>
                  </a:cubicBezTo>
                  <a:cubicBezTo>
                    <a:pt x="822237" y="50418"/>
                    <a:pt x="827508" y="51065"/>
                    <a:pt x="834096" y="52358"/>
                  </a:cubicBezTo>
                  <a:cubicBezTo>
                    <a:pt x="841344" y="53650"/>
                    <a:pt x="849250" y="54943"/>
                    <a:pt x="865062" y="54943"/>
                  </a:cubicBezTo>
                  <a:cubicBezTo>
                    <a:pt x="882851" y="54943"/>
                    <a:pt x="892733" y="50418"/>
                    <a:pt x="899981" y="47187"/>
                  </a:cubicBezTo>
                  <a:cubicBezTo>
                    <a:pt x="905910" y="44601"/>
                    <a:pt x="909863" y="42662"/>
                    <a:pt x="919087" y="42662"/>
                  </a:cubicBezTo>
                  <a:cubicBezTo>
                    <a:pt x="928311" y="42662"/>
                    <a:pt x="932264" y="44601"/>
                    <a:pt x="938194" y="46540"/>
                  </a:cubicBezTo>
                  <a:cubicBezTo>
                    <a:pt x="946100" y="49772"/>
                    <a:pt x="955324" y="53650"/>
                    <a:pt x="973112" y="53650"/>
                  </a:cubicBezTo>
                  <a:cubicBezTo>
                    <a:pt x="986948" y="53650"/>
                    <a:pt x="993537" y="53650"/>
                    <a:pt x="1000784" y="53004"/>
                  </a:cubicBezTo>
                  <a:cubicBezTo>
                    <a:pt x="1007372" y="53004"/>
                    <a:pt x="1013961" y="52358"/>
                    <a:pt x="1027138" y="52358"/>
                  </a:cubicBezTo>
                  <a:cubicBezTo>
                    <a:pt x="1041632" y="52358"/>
                    <a:pt x="1048879" y="51711"/>
                    <a:pt x="1056127" y="51065"/>
                  </a:cubicBezTo>
                  <a:cubicBezTo>
                    <a:pt x="1062715" y="50418"/>
                    <a:pt x="1068645" y="49772"/>
                    <a:pt x="1081163" y="49772"/>
                  </a:cubicBezTo>
                  <a:cubicBezTo>
                    <a:pt x="1094999" y="49772"/>
                    <a:pt x="1101587" y="49772"/>
                    <a:pt x="1108175" y="49772"/>
                  </a:cubicBezTo>
                  <a:cubicBezTo>
                    <a:pt x="1114764" y="49772"/>
                    <a:pt x="1121352" y="49772"/>
                    <a:pt x="1135188" y="49772"/>
                  </a:cubicBezTo>
                  <a:cubicBezTo>
                    <a:pt x="1145730" y="49772"/>
                    <a:pt x="1150342" y="51065"/>
                    <a:pt x="1156271" y="53004"/>
                  </a:cubicBezTo>
                  <a:cubicBezTo>
                    <a:pt x="1163518" y="55590"/>
                    <a:pt x="1172742" y="58175"/>
                    <a:pt x="1189213" y="58175"/>
                  </a:cubicBezTo>
                  <a:cubicBezTo>
                    <a:pt x="1207661" y="58175"/>
                    <a:pt x="1217544" y="53004"/>
                    <a:pt x="1225450" y="49126"/>
                  </a:cubicBezTo>
                  <a:cubicBezTo>
                    <a:pt x="1231379" y="45894"/>
                    <a:pt x="1234673" y="44601"/>
                    <a:pt x="1243897" y="44601"/>
                  </a:cubicBezTo>
                  <a:cubicBezTo>
                    <a:pt x="1257074" y="44601"/>
                    <a:pt x="1263663" y="44601"/>
                    <a:pt x="1270251" y="45247"/>
                  </a:cubicBezTo>
                  <a:cubicBezTo>
                    <a:pt x="1277498" y="45247"/>
                    <a:pt x="1284087" y="45894"/>
                    <a:pt x="1297922" y="45894"/>
                  </a:cubicBezTo>
                  <a:cubicBezTo>
                    <a:pt x="1311758" y="45894"/>
                    <a:pt x="1319005" y="45894"/>
                    <a:pt x="1325594" y="45247"/>
                  </a:cubicBezTo>
                  <a:cubicBezTo>
                    <a:pt x="1332182" y="45247"/>
                    <a:pt x="1338771" y="44601"/>
                    <a:pt x="1351948" y="44601"/>
                  </a:cubicBezTo>
                  <a:cubicBezTo>
                    <a:pt x="1363148" y="44601"/>
                    <a:pt x="1368419" y="45894"/>
                    <a:pt x="1374348" y="47187"/>
                  </a:cubicBezTo>
                  <a:cubicBezTo>
                    <a:pt x="1381596" y="49126"/>
                    <a:pt x="1390161" y="51065"/>
                    <a:pt x="1405973" y="51065"/>
                  </a:cubicBezTo>
                  <a:cubicBezTo>
                    <a:pt x="1418491" y="51065"/>
                    <a:pt x="1424420" y="51711"/>
                    <a:pt x="1431009" y="52358"/>
                  </a:cubicBezTo>
                  <a:cubicBezTo>
                    <a:pt x="1438256" y="53004"/>
                    <a:pt x="1445503" y="54297"/>
                    <a:pt x="1459998" y="54297"/>
                  </a:cubicBezTo>
                  <a:cubicBezTo>
                    <a:pt x="1471198" y="54297"/>
                    <a:pt x="1475810" y="55590"/>
                    <a:pt x="1482399" y="56882"/>
                  </a:cubicBezTo>
                  <a:cubicBezTo>
                    <a:pt x="1489646" y="58822"/>
                    <a:pt x="1498211" y="60761"/>
                    <a:pt x="1514682" y="60761"/>
                  </a:cubicBezTo>
                  <a:cubicBezTo>
                    <a:pt x="1529177" y="60761"/>
                    <a:pt x="1537083" y="60114"/>
                    <a:pt x="1544330" y="58822"/>
                  </a:cubicBezTo>
                  <a:cubicBezTo>
                    <a:pt x="1550919" y="58175"/>
                    <a:pt x="1556848" y="57529"/>
                    <a:pt x="1569366" y="57529"/>
                  </a:cubicBezTo>
                  <a:cubicBezTo>
                    <a:pt x="1587155" y="57529"/>
                    <a:pt x="1597038" y="53004"/>
                    <a:pt x="1604944" y="49772"/>
                  </a:cubicBezTo>
                  <a:cubicBezTo>
                    <a:pt x="1610873" y="47187"/>
                    <a:pt x="1614826" y="45247"/>
                    <a:pt x="1624050" y="45247"/>
                  </a:cubicBezTo>
                  <a:cubicBezTo>
                    <a:pt x="1636568" y="45247"/>
                    <a:pt x="1642498" y="45894"/>
                    <a:pt x="1649086" y="46540"/>
                  </a:cubicBezTo>
                  <a:cubicBezTo>
                    <a:pt x="1656334" y="47187"/>
                    <a:pt x="1663581" y="47833"/>
                    <a:pt x="1678075" y="47833"/>
                  </a:cubicBezTo>
                  <a:cubicBezTo>
                    <a:pt x="1695205" y="47833"/>
                    <a:pt x="1705088" y="43955"/>
                    <a:pt x="1712335" y="41369"/>
                  </a:cubicBezTo>
                  <a:cubicBezTo>
                    <a:pt x="1718265" y="38783"/>
                    <a:pt x="1722218" y="37491"/>
                    <a:pt x="1732101" y="37491"/>
                  </a:cubicBezTo>
                  <a:cubicBezTo>
                    <a:pt x="1743960" y="37491"/>
                    <a:pt x="1749889" y="38137"/>
                    <a:pt x="1756478" y="39430"/>
                  </a:cubicBezTo>
                  <a:cubicBezTo>
                    <a:pt x="1763725" y="40723"/>
                    <a:pt x="1771631" y="41369"/>
                    <a:pt x="1786126" y="41369"/>
                  </a:cubicBezTo>
                  <a:cubicBezTo>
                    <a:pt x="1794032" y="41369"/>
                    <a:pt x="1796667" y="43308"/>
                    <a:pt x="1802597" y="46540"/>
                  </a:cubicBezTo>
                  <a:cubicBezTo>
                    <a:pt x="1810503" y="51711"/>
                    <a:pt x="1821044" y="58175"/>
                    <a:pt x="1840810" y="58175"/>
                  </a:cubicBezTo>
                  <a:cubicBezTo>
                    <a:pt x="1854646" y="58175"/>
                    <a:pt x="1861234" y="58175"/>
                    <a:pt x="1868481" y="58175"/>
                  </a:cubicBezTo>
                  <a:cubicBezTo>
                    <a:pt x="1875070" y="58175"/>
                    <a:pt x="1881658" y="58175"/>
                    <a:pt x="1894835" y="58175"/>
                  </a:cubicBezTo>
                  <a:cubicBezTo>
                    <a:pt x="1912624" y="58175"/>
                    <a:pt x="1921848" y="54297"/>
                    <a:pt x="1929754" y="51065"/>
                  </a:cubicBezTo>
                  <a:cubicBezTo>
                    <a:pt x="1935683" y="48479"/>
                    <a:pt x="1939636" y="47187"/>
                    <a:pt x="1949519" y="47187"/>
                  </a:cubicBezTo>
                  <a:cubicBezTo>
                    <a:pt x="1963355" y="47187"/>
                    <a:pt x="1969943" y="47187"/>
                    <a:pt x="1976532" y="47187"/>
                  </a:cubicBezTo>
                  <a:cubicBezTo>
                    <a:pt x="1983120" y="47187"/>
                    <a:pt x="1989709" y="47187"/>
                    <a:pt x="2003544" y="47187"/>
                  </a:cubicBezTo>
                  <a:cubicBezTo>
                    <a:pt x="2019357" y="47187"/>
                    <a:pt x="2027263" y="45247"/>
                    <a:pt x="2035169" y="43955"/>
                  </a:cubicBezTo>
                  <a:cubicBezTo>
                    <a:pt x="2041098" y="42662"/>
                    <a:pt x="2046369" y="41369"/>
                    <a:pt x="2058228" y="41369"/>
                  </a:cubicBezTo>
                  <a:cubicBezTo>
                    <a:pt x="2065476" y="41369"/>
                    <a:pt x="2068111" y="43308"/>
                    <a:pt x="2074040" y="47187"/>
                  </a:cubicBezTo>
                  <a:cubicBezTo>
                    <a:pt x="2081947" y="53004"/>
                    <a:pt x="2092488" y="60114"/>
                    <a:pt x="2112913" y="60114"/>
                  </a:cubicBezTo>
                  <a:cubicBezTo>
                    <a:pt x="2132019" y="60114"/>
                    <a:pt x="2142560" y="53650"/>
                    <a:pt x="2150466" y="49126"/>
                  </a:cubicBezTo>
                  <a:cubicBezTo>
                    <a:pt x="2156396" y="45894"/>
                    <a:pt x="2159032" y="43955"/>
                    <a:pt x="2166938" y="43955"/>
                  </a:cubicBezTo>
                  <a:cubicBezTo>
                    <a:pt x="2180114" y="43955"/>
                    <a:pt x="2186703" y="43955"/>
                    <a:pt x="2193291" y="43955"/>
                  </a:cubicBezTo>
                  <a:cubicBezTo>
                    <a:pt x="2199880" y="43955"/>
                    <a:pt x="2207127" y="44601"/>
                    <a:pt x="2220963" y="44601"/>
                  </a:cubicBezTo>
                  <a:cubicBezTo>
                    <a:pt x="2230846" y="44601"/>
                    <a:pt x="2234140" y="46540"/>
                    <a:pt x="2240728" y="48479"/>
                  </a:cubicBezTo>
                  <a:cubicBezTo>
                    <a:pt x="2248634" y="51711"/>
                    <a:pt x="2257858" y="55590"/>
                    <a:pt x="2275647" y="55590"/>
                  </a:cubicBezTo>
                  <a:cubicBezTo>
                    <a:pt x="2289483" y="55590"/>
                    <a:pt x="2297389" y="54943"/>
                    <a:pt x="2303977" y="54943"/>
                  </a:cubicBezTo>
                  <a:cubicBezTo>
                    <a:pt x="2310566" y="54297"/>
                    <a:pt x="2317154" y="54297"/>
                    <a:pt x="2329672" y="54297"/>
                  </a:cubicBezTo>
                  <a:cubicBezTo>
                    <a:pt x="2343508" y="54297"/>
                    <a:pt x="2350755" y="54297"/>
                    <a:pt x="2357343" y="53650"/>
                  </a:cubicBezTo>
                  <a:cubicBezTo>
                    <a:pt x="2363932" y="53650"/>
                    <a:pt x="2370520" y="53004"/>
                    <a:pt x="2383697" y="53004"/>
                  </a:cubicBezTo>
                  <a:cubicBezTo>
                    <a:pt x="2394239" y="53004"/>
                    <a:pt x="2399510" y="54297"/>
                    <a:pt x="2405439" y="56236"/>
                  </a:cubicBezTo>
                  <a:cubicBezTo>
                    <a:pt x="2412686" y="58175"/>
                    <a:pt x="2421910" y="60761"/>
                    <a:pt x="2437722" y="60761"/>
                  </a:cubicBezTo>
                  <a:cubicBezTo>
                    <a:pt x="2456170" y="60761"/>
                    <a:pt x="2466712" y="54943"/>
                    <a:pt x="2474618" y="50418"/>
                  </a:cubicBezTo>
                  <a:cubicBezTo>
                    <a:pt x="2480547" y="47187"/>
                    <a:pt x="2483842" y="45247"/>
                    <a:pt x="2491748" y="45247"/>
                  </a:cubicBezTo>
                  <a:cubicBezTo>
                    <a:pt x="2501630" y="45247"/>
                    <a:pt x="2505583" y="46540"/>
                    <a:pt x="2511513" y="49126"/>
                  </a:cubicBezTo>
                  <a:cubicBezTo>
                    <a:pt x="2519419" y="52358"/>
                    <a:pt x="2528643" y="55590"/>
                    <a:pt x="2545773" y="55590"/>
                  </a:cubicBezTo>
                  <a:cubicBezTo>
                    <a:pt x="2559609" y="55590"/>
                    <a:pt x="2567515" y="54943"/>
                    <a:pt x="2574103" y="54943"/>
                  </a:cubicBezTo>
                  <a:cubicBezTo>
                    <a:pt x="2580692" y="54297"/>
                    <a:pt x="2587280" y="54297"/>
                    <a:pt x="2599798" y="54297"/>
                  </a:cubicBezTo>
                  <a:cubicBezTo>
                    <a:pt x="2614951" y="54297"/>
                    <a:pt x="2622199" y="53650"/>
                    <a:pt x="2629446" y="52358"/>
                  </a:cubicBezTo>
                  <a:cubicBezTo>
                    <a:pt x="2636035" y="51711"/>
                    <a:pt x="2641964" y="51065"/>
                    <a:pt x="2653823" y="51065"/>
                  </a:cubicBezTo>
                  <a:cubicBezTo>
                    <a:pt x="2672271" y="51065"/>
                    <a:pt x="2682812" y="45247"/>
                    <a:pt x="2690718" y="41369"/>
                  </a:cubicBezTo>
                  <a:cubicBezTo>
                    <a:pt x="2696648" y="38137"/>
                    <a:pt x="2699942" y="36198"/>
                    <a:pt x="2708507" y="36198"/>
                  </a:cubicBezTo>
                  <a:cubicBezTo>
                    <a:pt x="2714437" y="36198"/>
                    <a:pt x="2716413" y="38137"/>
                    <a:pt x="2722343" y="43308"/>
                  </a:cubicBezTo>
                  <a:cubicBezTo>
                    <a:pt x="2730249" y="50418"/>
                    <a:pt x="2741450" y="60761"/>
                    <a:pt x="2762532" y="60761"/>
                  </a:cubicBezTo>
                  <a:cubicBezTo>
                    <a:pt x="2781639" y="60761"/>
                    <a:pt x="2792839" y="54297"/>
                    <a:pt x="2800087" y="49126"/>
                  </a:cubicBezTo>
                  <a:cubicBezTo>
                    <a:pt x="2806016" y="45247"/>
                    <a:pt x="2808651" y="43308"/>
                    <a:pt x="2816558" y="43308"/>
                  </a:cubicBezTo>
                  <a:cubicBezTo>
                    <a:pt x="2829076" y="43308"/>
                    <a:pt x="2835005" y="43955"/>
                    <a:pt x="2841594" y="44601"/>
                  </a:cubicBezTo>
                  <a:cubicBezTo>
                    <a:pt x="2848841" y="45247"/>
                    <a:pt x="2856088" y="45894"/>
                    <a:pt x="2870583" y="45894"/>
                  </a:cubicBezTo>
                  <a:cubicBezTo>
                    <a:pt x="2878489" y="45894"/>
                    <a:pt x="2881783" y="47833"/>
                    <a:pt x="2887054" y="51065"/>
                  </a:cubicBezTo>
                  <a:cubicBezTo>
                    <a:pt x="2894960" y="55590"/>
                    <a:pt x="2905502" y="62054"/>
                    <a:pt x="2924608" y="62054"/>
                  </a:cubicBezTo>
                  <a:cubicBezTo>
                    <a:pt x="2939762" y="62054"/>
                    <a:pt x="2948326" y="60761"/>
                    <a:pt x="2955574" y="59468"/>
                  </a:cubicBezTo>
                  <a:cubicBezTo>
                    <a:pt x="2962162" y="58175"/>
                    <a:pt x="2967433" y="57529"/>
                    <a:pt x="2979292" y="57529"/>
                  </a:cubicBezTo>
                  <a:cubicBezTo>
                    <a:pt x="2992469" y="57529"/>
                    <a:pt x="2998399" y="58175"/>
                    <a:pt x="3004987" y="58175"/>
                  </a:cubicBezTo>
                  <a:cubicBezTo>
                    <a:pt x="3012234" y="58822"/>
                    <a:pt x="3019482" y="58822"/>
                    <a:pt x="3033317" y="58822"/>
                  </a:cubicBezTo>
                  <a:cubicBezTo>
                    <a:pt x="3047812" y="58822"/>
                    <a:pt x="3055718" y="58175"/>
                    <a:pt x="3062965" y="56882"/>
                  </a:cubicBezTo>
                  <a:cubicBezTo>
                    <a:pt x="3069554" y="56236"/>
                    <a:pt x="3075483" y="55590"/>
                    <a:pt x="3088001" y="55590"/>
                  </a:cubicBezTo>
                  <a:cubicBezTo>
                    <a:pt x="3105131" y="55590"/>
                    <a:pt x="3114355" y="52358"/>
                    <a:pt x="3121602" y="49772"/>
                  </a:cubicBezTo>
                  <a:cubicBezTo>
                    <a:pt x="3127532" y="47833"/>
                    <a:pt x="3132144" y="46540"/>
                    <a:pt x="3142685" y="46540"/>
                  </a:cubicBezTo>
                  <a:cubicBezTo>
                    <a:pt x="3159156" y="46540"/>
                    <a:pt x="3168380" y="43955"/>
                    <a:pt x="3175628" y="41369"/>
                  </a:cubicBezTo>
                  <a:cubicBezTo>
                    <a:pt x="3181557" y="39430"/>
                    <a:pt x="3186169" y="38137"/>
                    <a:pt x="3197369" y="38137"/>
                  </a:cubicBezTo>
                  <a:cubicBezTo>
                    <a:pt x="3208570" y="38137"/>
                    <a:pt x="3213182" y="39430"/>
                    <a:pt x="3219770" y="40723"/>
                  </a:cubicBezTo>
                  <a:cubicBezTo>
                    <a:pt x="3227017" y="42662"/>
                    <a:pt x="3235582" y="44601"/>
                    <a:pt x="3252054" y="44601"/>
                  </a:cubicBezTo>
                  <a:cubicBezTo>
                    <a:pt x="3265230" y="44601"/>
                    <a:pt x="3274454" y="41369"/>
                    <a:pt x="3281701" y="39430"/>
                  </a:cubicBezTo>
                  <a:cubicBezTo>
                    <a:pt x="3284337" y="38783"/>
                    <a:pt x="3288290" y="37491"/>
                    <a:pt x="3288949" y="37491"/>
                  </a:cubicBezTo>
                  <a:cubicBezTo>
                    <a:pt x="3288949" y="37491"/>
                    <a:pt x="3290266" y="38137"/>
                    <a:pt x="3292243" y="40076"/>
                  </a:cubicBezTo>
                  <a:lnTo>
                    <a:pt x="3292243" y="93727"/>
                  </a:lnTo>
                  <a:cubicBezTo>
                    <a:pt x="3292243" y="106654"/>
                    <a:pt x="3291584" y="113118"/>
                    <a:pt x="3290925" y="119582"/>
                  </a:cubicBezTo>
                  <a:cubicBezTo>
                    <a:pt x="3290266" y="127339"/>
                    <a:pt x="3288949" y="134449"/>
                    <a:pt x="3288949" y="149963"/>
                  </a:cubicBezTo>
                  <a:cubicBezTo>
                    <a:pt x="3288949" y="162244"/>
                    <a:pt x="3287631" y="168062"/>
                    <a:pt x="3286972" y="174525"/>
                  </a:cubicBezTo>
                  <a:cubicBezTo>
                    <a:pt x="3285655" y="181636"/>
                    <a:pt x="3284337" y="190039"/>
                    <a:pt x="3284337" y="206199"/>
                  </a:cubicBezTo>
                  <a:cubicBezTo>
                    <a:pt x="3284337" y="219773"/>
                    <a:pt x="3284337" y="226883"/>
                    <a:pt x="3283678" y="233347"/>
                  </a:cubicBezTo>
                  <a:cubicBezTo>
                    <a:pt x="3283678" y="240457"/>
                    <a:pt x="3283019" y="247568"/>
                    <a:pt x="3283019" y="262435"/>
                  </a:cubicBezTo>
                  <a:cubicBezTo>
                    <a:pt x="3283019" y="274716"/>
                    <a:pt x="3281701" y="280534"/>
                    <a:pt x="3281043" y="286997"/>
                  </a:cubicBezTo>
                  <a:cubicBezTo>
                    <a:pt x="3279725" y="294108"/>
                    <a:pt x="3278407" y="302511"/>
                    <a:pt x="3278407" y="318024"/>
                  </a:cubicBezTo>
                  <a:cubicBezTo>
                    <a:pt x="3278407" y="335477"/>
                    <a:pt x="3282360" y="345173"/>
                    <a:pt x="3284996" y="352929"/>
                  </a:cubicBezTo>
                  <a:cubicBezTo>
                    <a:pt x="3287631" y="359393"/>
                    <a:pt x="3288949" y="363918"/>
                    <a:pt x="3288949" y="374260"/>
                  </a:cubicBezTo>
                  <a:cubicBezTo>
                    <a:pt x="3288949" y="384602"/>
                    <a:pt x="3286972" y="389127"/>
                    <a:pt x="3284996" y="394945"/>
                  </a:cubicBezTo>
                  <a:cubicBezTo>
                    <a:pt x="3281701" y="402701"/>
                    <a:pt x="3277748" y="412397"/>
                    <a:pt x="3277748" y="430496"/>
                  </a:cubicBezTo>
                  <a:cubicBezTo>
                    <a:pt x="3277748" y="445363"/>
                    <a:pt x="3278407" y="453120"/>
                    <a:pt x="3279725" y="460877"/>
                  </a:cubicBezTo>
                  <a:cubicBezTo>
                    <a:pt x="3280384" y="467340"/>
                    <a:pt x="3281043" y="473804"/>
                    <a:pt x="3281043" y="486732"/>
                  </a:cubicBezTo>
                  <a:cubicBezTo>
                    <a:pt x="3281043" y="499014"/>
                    <a:pt x="3279725" y="504831"/>
                    <a:pt x="3278407" y="511295"/>
                  </a:cubicBezTo>
                  <a:cubicBezTo>
                    <a:pt x="3277090" y="519052"/>
                    <a:pt x="3275113" y="527455"/>
                    <a:pt x="3275113" y="542968"/>
                  </a:cubicBezTo>
                  <a:cubicBezTo>
                    <a:pt x="3275113" y="559774"/>
                    <a:pt x="3278407" y="569470"/>
                    <a:pt x="3280384" y="577227"/>
                  </a:cubicBezTo>
                  <a:cubicBezTo>
                    <a:pt x="3282360" y="583691"/>
                    <a:pt x="3283678" y="588216"/>
                    <a:pt x="3283678" y="599204"/>
                  </a:cubicBezTo>
                  <a:cubicBezTo>
                    <a:pt x="3283678" y="612132"/>
                    <a:pt x="3283019" y="618596"/>
                    <a:pt x="3281701" y="625060"/>
                  </a:cubicBezTo>
                  <a:cubicBezTo>
                    <a:pt x="3281043" y="632817"/>
                    <a:pt x="3279725" y="640573"/>
                    <a:pt x="3279725" y="655440"/>
                  </a:cubicBezTo>
                  <a:cubicBezTo>
                    <a:pt x="3279725" y="669661"/>
                    <a:pt x="3279725" y="676771"/>
                    <a:pt x="3279725" y="683881"/>
                  </a:cubicBezTo>
                  <a:cubicBezTo>
                    <a:pt x="3279725" y="690992"/>
                    <a:pt x="3279725" y="697456"/>
                    <a:pt x="3279725" y="711676"/>
                  </a:cubicBezTo>
                  <a:cubicBezTo>
                    <a:pt x="3279725" y="725897"/>
                    <a:pt x="3279725" y="732361"/>
                    <a:pt x="3279725" y="739471"/>
                  </a:cubicBezTo>
                  <a:cubicBezTo>
                    <a:pt x="3279725" y="746581"/>
                    <a:pt x="3279066" y="753692"/>
                    <a:pt x="3279066" y="767912"/>
                  </a:cubicBezTo>
                  <a:cubicBezTo>
                    <a:pt x="3279066" y="776962"/>
                    <a:pt x="3277090" y="780840"/>
                    <a:pt x="3273795" y="786658"/>
                  </a:cubicBezTo>
                  <a:cubicBezTo>
                    <a:pt x="3269184" y="794414"/>
                    <a:pt x="3263913" y="804756"/>
                    <a:pt x="3263913" y="824148"/>
                  </a:cubicBezTo>
                  <a:cubicBezTo>
                    <a:pt x="3263913" y="839662"/>
                    <a:pt x="3265230" y="847418"/>
                    <a:pt x="3265889" y="854529"/>
                  </a:cubicBezTo>
                  <a:cubicBezTo>
                    <a:pt x="3266548" y="860992"/>
                    <a:pt x="3267866" y="867456"/>
                    <a:pt x="3267866" y="880384"/>
                  </a:cubicBezTo>
                  <a:cubicBezTo>
                    <a:pt x="3267866" y="899776"/>
                    <a:pt x="3273795" y="910118"/>
                    <a:pt x="3278407" y="917875"/>
                  </a:cubicBezTo>
                  <a:cubicBezTo>
                    <a:pt x="3281701" y="924339"/>
                    <a:pt x="3283678" y="927571"/>
                    <a:pt x="3283678" y="936620"/>
                  </a:cubicBezTo>
                  <a:cubicBezTo>
                    <a:pt x="3283678" y="948902"/>
                    <a:pt x="3282360" y="954073"/>
                    <a:pt x="3281043" y="960537"/>
                  </a:cubicBezTo>
                  <a:cubicBezTo>
                    <a:pt x="3279066" y="968293"/>
                    <a:pt x="3277748" y="976696"/>
                    <a:pt x="3277748" y="992856"/>
                  </a:cubicBezTo>
                  <a:cubicBezTo>
                    <a:pt x="3277748" y="1010955"/>
                    <a:pt x="3281701" y="1020651"/>
                    <a:pt x="3284996" y="1028408"/>
                  </a:cubicBezTo>
                  <a:cubicBezTo>
                    <a:pt x="3287631" y="1034872"/>
                    <a:pt x="3289608" y="1038750"/>
                    <a:pt x="3289608" y="1049092"/>
                  </a:cubicBezTo>
                  <a:cubicBezTo>
                    <a:pt x="3289608" y="1062666"/>
                    <a:pt x="3288949" y="1069130"/>
                    <a:pt x="3288949" y="1075594"/>
                  </a:cubicBezTo>
                  <a:cubicBezTo>
                    <a:pt x="3288290" y="1082704"/>
                    <a:pt x="3287631" y="1090461"/>
                    <a:pt x="3287631" y="1105328"/>
                  </a:cubicBezTo>
                  <a:cubicBezTo>
                    <a:pt x="3287631" y="1115024"/>
                    <a:pt x="3285655" y="1119549"/>
                    <a:pt x="3283019" y="1125366"/>
                  </a:cubicBezTo>
                  <a:cubicBezTo>
                    <a:pt x="3279725" y="1133123"/>
                    <a:pt x="3275113" y="1143465"/>
                    <a:pt x="3275113" y="1161564"/>
                  </a:cubicBezTo>
                  <a:cubicBezTo>
                    <a:pt x="3275113" y="1177724"/>
                    <a:pt x="3277090" y="1186773"/>
                    <a:pt x="3279066" y="1194530"/>
                  </a:cubicBezTo>
                  <a:cubicBezTo>
                    <a:pt x="3281043" y="1200994"/>
                    <a:pt x="3281701" y="1206165"/>
                    <a:pt x="3281701" y="1217800"/>
                  </a:cubicBezTo>
                  <a:cubicBezTo>
                    <a:pt x="3281701" y="1233960"/>
                    <a:pt x="3283678" y="1243009"/>
                    <a:pt x="3285655" y="1250120"/>
                  </a:cubicBezTo>
                  <a:cubicBezTo>
                    <a:pt x="3286972" y="1256584"/>
                    <a:pt x="3288290" y="1261755"/>
                    <a:pt x="3288290" y="1274036"/>
                  </a:cubicBezTo>
                  <a:cubicBezTo>
                    <a:pt x="3288290" y="1287610"/>
                    <a:pt x="3287631" y="1294074"/>
                    <a:pt x="3287631" y="1301185"/>
                  </a:cubicBezTo>
                  <a:cubicBezTo>
                    <a:pt x="3286972" y="1308295"/>
                    <a:pt x="3286972" y="1316052"/>
                    <a:pt x="3286972" y="1330272"/>
                  </a:cubicBezTo>
                  <a:cubicBezTo>
                    <a:pt x="3286972" y="1346432"/>
                    <a:pt x="3288949" y="1354835"/>
                    <a:pt x="3290266" y="1362592"/>
                  </a:cubicBezTo>
                  <a:cubicBezTo>
                    <a:pt x="3291584" y="1369056"/>
                    <a:pt x="3292902" y="1374227"/>
                    <a:pt x="3292902" y="1386508"/>
                  </a:cubicBezTo>
                  <a:cubicBezTo>
                    <a:pt x="3292902" y="1396204"/>
                    <a:pt x="3290925" y="1400082"/>
                    <a:pt x="3287631" y="1405900"/>
                  </a:cubicBezTo>
                  <a:cubicBezTo>
                    <a:pt x="3283678" y="1414303"/>
                    <a:pt x="3278407" y="1423999"/>
                    <a:pt x="3278407" y="1442744"/>
                  </a:cubicBezTo>
                  <a:cubicBezTo>
                    <a:pt x="3278407" y="1457611"/>
                    <a:pt x="3279066" y="1465368"/>
                    <a:pt x="3279725" y="1472478"/>
                  </a:cubicBezTo>
                  <a:cubicBezTo>
                    <a:pt x="3280384" y="1479588"/>
                    <a:pt x="3281043" y="1486052"/>
                    <a:pt x="3281043" y="1498980"/>
                  </a:cubicBezTo>
                  <a:cubicBezTo>
                    <a:pt x="3281043" y="1509969"/>
                    <a:pt x="3279725" y="1515140"/>
                    <a:pt x="3277748" y="1521604"/>
                  </a:cubicBezTo>
                  <a:cubicBezTo>
                    <a:pt x="3275113" y="1529360"/>
                    <a:pt x="3272478" y="1538410"/>
                    <a:pt x="3272478" y="1555216"/>
                  </a:cubicBezTo>
                  <a:cubicBezTo>
                    <a:pt x="3272478" y="1568144"/>
                    <a:pt x="3271819" y="1574608"/>
                    <a:pt x="3271160" y="1581072"/>
                  </a:cubicBezTo>
                  <a:cubicBezTo>
                    <a:pt x="3270501" y="1588828"/>
                    <a:pt x="3269184" y="1596585"/>
                    <a:pt x="3269184" y="1611452"/>
                  </a:cubicBezTo>
                  <a:cubicBezTo>
                    <a:pt x="3269184" y="1631490"/>
                    <a:pt x="3277090" y="1642479"/>
                    <a:pt x="3283019" y="1650882"/>
                  </a:cubicBezTo>
                  <a:cubicBezTo>
                    <a:pt x="3287631" y="1657346"/>
                    <a:pt x="3289608" y="1659931"/>
                    <a:pt x="3289608" y="1667688"/>
                  </a:cubicBezTo>
                  <a:cubicBezTo>
                    <a:pt x="3289608" y="1677384"/>
                    <a:pt x="3287631" y="1680616"/>
                    <a:pt x="3284337" y="1687080"/>
                  </a:cubicBezTo>
                  <a:cubicBezTo>
                    <a:pt x="3280384" y="1695483"/>
                    <a:pt x="3275113" y="1705179"/>
                    <a:pt x="3275113" y="1723924"/>
                  </a:cubicBezTo>
                  <a:cubicBezTo>
                    <a:pt x="3275113" y="1737498"/>
                    <a:pt x="3275113" y="1744608"/>
                    <a:pt x="3275113" y="1751719"/>
                  </a:cubicBezTo>
                  <a:cubicBezTo>
                    <a:pt x="3275113" y="1758829"/>
                    <a:pt x="3275113" y="1765939"/>
                    <a:pt x="3275113" y="1780160"/>
                  </a:cubicBezTo>
                  <a:cubicBezTo>
                    <a:pt x="3275113" y="1794381"/>
                    <a:pt x="3275113" y="1800845"/>
                    <a:pt x="3275113" y="1807955"/>
                  </a:cubicBezTo>
                  <a:cubicBezTo>
                    <a:pt x="3275113" y="1815065"/>
                    <a:pt x="3275113" y="1822175"/>
                    <a:pt x="3275113" y="1836396"/>
                  </a:cubicBezTo>
                  <a:cubicBezTo>
                    <a:pt x="3275113" y="1851909"/>
                    <a:pt x="3276431" y="1859666"/>
                    <a:pt x="3277090" y="1866776"/>
                  </a:cubicBezTo>
                  <a:cubicBezTo>
                    <a:pt x="3277748" y="1873240"/>
                    <a:pt x="3279066" y="1879704"/>
                    <a:pt x="3279066" y="1892632"/>
                  </a:cubicBezTo>
                  <a:cubicBezTo>
                    <a:pt x="3279066" y="1908792"/>
                    <a:pt x="3281043" y="1917195"/>
                    <a:pt x="3282360" y="1924952"/>
                  </a:cubicBezTo>
                  <a:cubicBezTo>
                    <a:pt x="3283678" y="1931416"/>
                    <a:pt x="3284996" y="1937233"/>
                    <a:pt x="3284996" y="1948868"/>
                  </a:cubicBezTo>
                  <a:cubicBezTo>
                    <a:pt x="3284996" y="1962442"/>
                    <a:pt x="3284996" y="1968906"/>
                    <a:pt x="3284337" y="1975370"/>
                  </a:cubicBezTo>
                  <a:cubicBezTo>
                    <a:pt x="3284337" y="1981834"/>
                    <a:pt x="3283678" y="1988944"/>
                    <a:pt x="3283678" y="2003165"/>
                  </a:cubicBezTo>
                  <a:lnTo>
                    <a:pt x="3283678" y="2119515"/>
                  </a:lnTo>
                  <a:cubicBezTo>
                    <a:pt x="3283678" y="2135675"/>
                    <a:pt x="3285655" y="2144725"/>
                    <a:pt x="3287631" y="2152481"/>
                  </a:cubicBezTo>
                  <a:cubicBezTo>
                    <a:pt x="3288290" y="2154420"/>
                    <a:pt x="3288290" y="2156359"/>
                    <a:pt x="3288949" y="2158299"/>
                  </a:cubicBezTo>
                  <a:cubicBezTo>
                    <a:pt x="3281043" y="2160238"/>
                    <a:pt x="3275772" y="2163470"/>
                    <a:pt x="3271160" y="2165409"/>
                  </a:cubicBezTo>
                  <a:cubicBezTo>
                    <a:pt x="3265230" y="2168641"/>
                    <a:pt x="3261936" y="2170580"/>
                    <a:pt x="3254030" y="2170580"/>
                  </a:cubicBezTo>
                  <a:cubicBezTo>
                    <a:pt x="3241512" y="2170580"/>
                    <a:pt x="3235582" y="2169934"/>
                    <a:pt x="3228994" y="2169287"/>
                  </a:cubicBezTo>
                  <a:cubicBezTo>
                    <a:pt x="3221747" y="2168641"/>
                    <a:pt x="3214499" y="2167994"/>
                    <a:pt x="3200005" y="2167994"/>
                  </a:cubicBezTo>
                  <a:cubicBezTo>
                    <a:pt x="3188804" y="2167994"/>
                    <a:pt x="3184192" y="2166702"/>
                    <a:pt x="3178263" y="2164762"/>
                  </a:cubicBezTo>
                  <a:cubicBezTo>
                    <a:pt x="3171016" y="2162823"/>
                    <a:pt x="3162451" y="2160238"/>
                    <a:pt x="3145980" y="2160238"/>
                  </a:cubicBezTo>
                  <a:cubicBezTo>
                    <a:pt x="3128191" y="2160238"/>
                    <a:pt x="3118967" y="2164116"/>
                    <a:pt x="3111061" y="2167348"/>
                  </a:cubicBezTo>
                  <a:cubicBezTo>
                    <a:pt x="3105131" y="2169934"/>
                    <a:pt x="3101178" y="2171226"/>
                    <a:pt x="3091296" y="2171226"/>
                  </a:cubicBezTo>
                  <a:cubicBezTo>
                    <a:pt x="3080095" y="2171226"/>
                    <a:pt x="3075483" y="2169934"/>
                    <a:pt x="3069554" y="2167994"/>
                  </a:cubicBezTo>
                  <a:cubicBezTo>
                    <a:pt x="3061648" y="2166055"/>
                    <a:pt x="3053741" y="2163470"/>
                    <a:pt x="3037270" y="2163470"/>
                  </a:cubicBezTo>
                  <a:cubicBezTo>
                    <a:pt x="3027388" y="2163470"/>
                    <a:pt x="3022776" y="2162177"/>
                    <a:pt x="3016846" y="2160238"/>
                  </a:cubicBezTo>
                  <a:cubicBezTo>
                    <a:pt x="3009599" y="2157652"/>
                    <a:pt x="3000375" y="2154420"/>
                    <a:pt x="2983245" y="2154420"/>
                  </a:cubicBezTo>
                  <a:cubicBezTo>
                    <a:pt x="2965456" y="2154420"/>
                    <a:pt x="2956233" y="2158299"/>
                    <a:pt x="2948326" y="2161531"/>
                  </a:cubicBezTo>
                  <a:cubicBezTo>
                    <a:pt x="2942397" y="2164116"/>
                    <a:pt x="2938444" y="2165409"/>
                    <a:pt x="2929220" y="2165409"/>
                  </a:cubicBezTo>
                  <a:cubicBezTo>
                    <a:pt x="2912090" y="2165409"/>
                    <a:pt x="2902866" y="2169287"/>
                    <a:pt x="2894960" y="2171873"/>
                  </a:cubicBezTo>
                  <a:cubicBezTo>
                    <a:pt x="2889031" y="2174458"/>
                    <a:pt x="2885077" y="2175751"/>
                    <a:pt x="2875195" y="2175751"/>
                  </a:cubicBezTo>
                  <a:cubicBezTo>
                    <a:pt x="2864653" y="2175751"/>
                    <a:pt x="2860041" y="2174458"/>
                    <a:pt x="2854112" y="2172519"/>
                  </a:cubicBezTo>
                  <a:cubicBezTo>
                    <a:pt x="2846865" y="2169934"/>
                    <a:pt x="2837641" y="2167348"/>
                    <a:pt x="2821170" y="2167348"/>
                  </a:cubicBezTo>
                  <a:cubicBezTo>
                    <a:pt x="2809969" y="2167348"/>
                    <a:pt x="2805357" y="2166055"/>
                    <a:pt x="2799428" y="2164762"/>
                  </a:cubicBezTo>
                  <a:cubicBezTo>
                    <a:pt x="2792180" y="2162823"/>
                    <a:pt x="2783615" y="2160884"/>
                    <a:pt x="2767144" y="2160884"/>
                  </a:cubicBezTo>
                  <a:cubicBezTo>
                    <a:pt x="2750014" y="2160884"/>
                    <a:pt x="2740791" y="2164116"/>
                    <a:pt x="2733543" y="2166702"/>
                  </a:cubicBezTo>
                  <a:cubicBezTo>
                    <a:pt x="2727614" y="2168641"/>
                    <a:pt x="2723002" y="2170580"/>
                    <a:pt x="2713119" y="2170580"/>
                  </a:cubicBezTo>
                  <a:cubicBezTo>
                    <a:pt x="2699284" y="2170580"/>
                    <a:pt x="2692036" y="2170580"/>
                    <a:pt x="2685448" y="2171226"/>
                  </a:cubicBezTo>
                  <a:cubicBezTo>
                    <a:pt x="2678859" y="2171226"/>
                    <a:pt x="2672271" y="2171873"/>
                    <a:pt x="2659094" y="2171873"/>
                  </a:cubicBezTo>
                  <a:cubicBezTo>
                    <a:pt x="2648552" y="2171873"/>
                    <a:pt x="2643282" y="2170580"/>
                    <a:pt x="2637352" y="2168641"/>
                  </a:cubicBezTo>
                  <a:cubicBezTo>
                    <a:pt x="2630105" y="2166702"/>
                    <a:pt x="2621540" y="2164116"/>
                    <a:pt x="2605069" y="2164116"/>
                  </a:cubicBezTo>
                  <a:cubicBezTo>
                    <a:pt x="2589915" y="2164116"/>
                    <a:pt x="2582009" y="2165409"/>
                    <a:pt x="2574762" y="2166702"/>
                  </a:cubicBezTo>
                  <a:cubicBezTo>
                    <a:pt x="2568173" y="2167994"/>
                    <a:pt x="2562903" y="2168641"/>
                    <a:pt x="2551044" y="2168641"/>
                  </a:cubicBezTo>
                  <a:cubicBezTo>
                    <a:pt x="2537208" y="2168641"/>
                    <a:pt x="2529961" y="2169287"/>
                    <a:pt x="2522713" y="2169287"/>
                  </a:cubicBezTo>
                  <a:cubicBezTo>
                    <a:pt x="2516125" y="2169934"/>
                    <a:pt x="2509536" y="2169934"/>
                    <a:pt x="2497018" y="2169934"/>
                  </a:cubicBezTo>
                  <a:cubicBezTo>
                    <a:pt x="2485159" y="2169934"/>
                    <a:pt x="2479230" y="2169287"/>
                    <a:pt x="2472641" y="2167994"/>
                  </a:cubicBezTo>
                  <a:cubicBezTo>
                    <a:pt x="2465394" y="2166702"/>
                    <a:pt x="2457488" y="2166055"/>
                    <a:pt x="2442993" y="2166055"/>
                  </a:cubicBezTo>
                  <a:cubicBezTo>
                    <a:pt x="2431134" y="2166055"/>
                    <a:pt x="2425863" y="2165409"/>
                    <a:pt x="2419275" y="2164116"/>
                  </a:cubicBezTo>
                  <a:cubicBezTo>
                    <a:pt x="2412028" y="2162823"/>
                    <a:pt x="2404121" y="2161531"/>
                    <a:pt x="2388309" y="2161531"/>
                  </a:cubicBezTo>
                  <a:cubicBezTo>
                    <a:pt x="2370520" y="2161531"/>
                    <a:pt x="2360638" y="2166055"/>
                    <a:pt x="2353391" y="2169287"/>
                  </a:cubicBezTo>
                  <a:cubicBezTo>
                    <a:pt x="2347461" y="2171873"/>
                    <a:pt x="2343508" y="2173812"/>
                    <a:pt x="2334284" y="2173812"/>
                  </a:cubicBezTo>
                  <a:cubicBezTo>
                    <a:pt x="2325060" y="2173812"/>
                    <a:pt x="2321107" y="2171873"/>
                    <a:pt x="2315177" y="2169934"/>
                  </a:cubicBezTo>
                  <a:cubicBezTo>
                    <a:pt x="2307271" y="2166702"/>
                    <a:pt x="2298047" y="2162823"/>
                    <a:pt x="2280259" y="2162823"/>
                  </a:cubicBezTo>
                  <a:cubicBezTo>
                    <a:pt x="2266423" y="2162823"/>
                    <a:pt x="2259835" y="2162823"/>
                    <a:pt x="2252587" y="2163470"/>
                  </a:cubicBezTo>
                  <a:cubicBezTo>
                    <a:pt x="2245999" y="2163470"/>
                    <a:pt x="2239410" y="2164116"/>
                    <a:pt x="2226234" y="2164116"/>
                  </a:cubicBezTo>
                  <a:cubicBezTo>
                    <a:pt x="2211739" y="2164116"/>
                    <a:pt x="2204492" y="2164762"/>
                    <a:pt x="2197244" y="2165409"/>
                  </a:cubicBezTo>
                  <a:cubicBezTo>
                    <a:pt x="2190656" y="2166055"/>
                    <a:pt x="2184726" y="2166702"/>
                    <a:pt x="2172208" y="2166702"/>
                  </a:cubicBezTo>
                  <a:cubicBezTo>
                    <a:pt x="2158373" y="2166702"/>
                    <a:pt x="2151784" y="2166702"/>
                    <a:pt x="2145196" y="2166702"/>
                  </a:cubicBezTo>
                  <a:cubicBezTo>
                    <a:pt x="2138607" y="2166702"/>
                    <a:pt x="2132019" y="2166702"/>
                    <a:pt x="2118183" y="2166702"/>
                  </a:cubicBezTo>
                  <a:cubicBezTo>
                    <a:pt x="2107642" y="2166702"/>
                    <a:pt x="2103030" y="2165409"/>
                    <a:pt x="2097100" y="2163470"/>
                  </a:cubicBezTo>
                  <a:cubicBezTo>
                    <a:pt x="2089853" y="2160884"/>
                    <a:pt x="2080629" y="2158299"/>
                    <a:pt x="2064158" y="2158299"/>
                  </a:cubicBezTo>
                  <a:cubicBezTo>
                    <a:pt x="2045710" y="2158299"/>
                    <a:pt x="2035828" y="2163470"/>
                    <a:pt x="2027921" y="2167348"/>
                  </a:cubicBezTo>
                  <a:cubicBezTo>
                    <a:pt x="2021992" y="2170580"/>
                    <a:pt x="2018698" y="2171873"/>
                    <a:pt x="2009474" y="2171873"/>
                  </a:cubicBezTo>
                  <a:cubicBezTo>
                    <a:pt x="1996297" y="2171873"/>
                    <a:pt x="1989709" y="2171873"/>
                    <a:pt x="1983120" y="2171226"/>
                  </a:cubicBezTo>
                  <a:cubicBezTo>
                    <a:pt x="1976532" y="2171226"/>
                    <a:pt x="1969284" y="2170580"/>
                    <a:pt x="1955449" y="2170580"/>
                  </a:cubicBezTo>
                  <a:cubicBezTo>
                    <a:pt x="1941613" y="2170580"/>
                    <a:pt x="1934366" y="2170580"/>
                    <a:pt x="1927777" y="2171226"/>
                  </a:cubicBezTo>
                  <a:cubicBezTo>
                    <a:pt x="1921189" y="2171226"/>
                    <a:pt x="1914600" y="2171873"/>
                    <a:pt x="1901424" y="2171873"/>
                  </a:cubicBezTo>
                  <a:cubicBezTo>
                    <a:pt x="1890223" y="2171873"/>
                    <a:pt x="1884952" y="2170580"/>
                    <a:pt x="1879023" y="2169287"/>
                  </a:cubicBezTo>
                  <a:cubicBezTo>
                    <a:pt x="1871776" y="2167348"/>
                    <a:pt x="1863210" y="2165409"/>
                    <a:pt x="1847398" y="2165409"/>
                  </a:cubicBezTo>
                  <a:cubicBezTo>
                    <a:pt x="1834880" y="2165409"/>
                    <a:pt x="1828951" y="2164762"/>
                    <a:pt x="1822362" y="2164116"/>
                  </a:cubicBezTo>
                  <a:cubicBezTo>
                    <a:pt x="1815115" y="2163470"/>
                    <a:pt x="1807868" y="2162177"/>
                    <a:pt x="1792714" y="2162177"/>
                  </a:cubicBezTo>
                  <a:cubicBezTo>
                    <a:pt x="1781514" y="2162177"/>
                    <a:pt x="1776902" y="2160884"/>
                    <a:pt x="1770314" y="2159591"/>
                  </a:cubicBezTo>
                  <a:cubicBezTo>
                    <a:pt x="1763066" y="2157652"/>
                    <a:pt x="1754501" y="2155713"/>
                    <a:pt x="1738689" y="2155713"/>
                  </a:cubicBezTo>
                  <a:cubicBezTo>
                    <a:pt x="1724195" y="2155713"/>
                    <a:pt x="1716288" y="2156359"/>
                    <a:pt x="1709041" y="2157652"/>
                  </a:cubicBezTo>
                  <a:cubicBezTo>
                    <a:pt x="1702453" y="2158299"/>
                    <a:pt x="1696523" y="2158945"/>
                    <a:pt x="1684005" y="2158945"/>
                  </a:cubicBezTo>
                  <a:cubicBezTo>
                    <a:pt x="1666216" y="2158945"/>
                    <a:pt x="1656334" y="2163470"/>
                    <a:pt x="1648427" y="2166702"/>
                  </a:cubicBezTo>
                  <a:cubicBezTo>
                    <a:pt x="1642498" y="2169287"/>
                    <a:pt x="1638545" y="2171226"/>
                    <a:pt x="1629321" y="2171226"/>
                  </a:cubicBezTo>
                  <a:cubicBezTo>
                    <a:pt x="1616803" y="2171226"/>
                    <a:pt x="1610873" y="2170580"/>
                    <a:pt x="1604285" y="2169934"/>
                  </a:cubicBezTo>
                  <a:cubicBezTo>
                    <a:pt x="1597038" y="2169287"/>
                    <a:pt x="1589790" y="2168641"/>
                    <a:pt x="1575296" y="2168641"/>
                  </a:cubicBezTo>
                  <a:cubicBezTo>
                    <a:pt x="1558166" y="2168641"/>
                    <a:pt x="1548283" y="2172519"/>
                    <a:pt x="1541036" y="2175105"/>
                  </a:cubicBezTo>
                  <a:cubicBezTo>
                    <a:pt x="1535106" y="2177690"/>
                    <a:pt x="1531153" y="2178983"/>
                    <a:pt x="1521271" y="2178983"/>
                  </a:cubicBezTo>
                  <a:cubicBezTo>
                    <a:pt x="1509411" y="2178983"/>
                    <a:pt x="1503482" y="2178337"/>
                    <a:pt x="1496893" y="2177044"/>
                  </a:cubicBezTo>
                  <a:cubicBezTo>
                    <a:pt x="1489646" y="2175751"/>
                    <a:pt x="1481740" y="2175105"/>
                    <a:pt x="1467245" y="2175105"/>
                  </a:cubicBezTo>
                  <a:cubicBezTo>
                    <a:pt x="1459339" y="2175105"/>
                    <a:pt x="1456704" y="2173166"/>
                    <a:pt x="1450774" y="2169934"/>
                  </a:cubicBezTo>
                  <a:cubicBezTo>
                    <a:pt x="1442868" y="2164762"/>
                    <a:pt x="1432327" y="2158299"/>
                    <a:pt x="1412561" y="2158299"/>
                  </a:cubicBezTo>
                  <a:cubicBezTo>
                    <a:pt x="1398726" y="2158299"/>
                    <a:pt x="1392137" y="2158299"/>
                    <a:pt x="1384890" y="2158299"/>
                  </a:cubicBezTo>
                  <a:cubicBezTo>
                    <a:pt x="1378301" y="2158299"/>
                    <a:pt x="1371713" y="2158299"/>
                    <a:pt x="1358536" y="2158299"/>
                  </a:cubicBezTo>
                  <a:cubicBezTo>
                    <a:pt x="1340747" y="2158299"/>
                    <a:pt x="1331524" y="2162177"/>
                    <a:pt x="1323617" y="2165409"/>
                  </a:cubicBezTo>
                  <a:cubicBezTo>
                    <a:pt x="1317688" y="2167994"/>
                    <a:pt x="1313735" y="2169287"/>
                    <a:pt x="1304511" y="2169287"/>
                  </a:cubicBezTo>
                  <a:cubicBezTo>
                    <a:pt x="1290675" y="2169287"/>
                    <a:pt x="1284087" y="2169287"/>
                    <a:pt x="1277498" y="2169287"/>
                  </a:cubicBezTo>
                  <a:cubicBezTo>
                    <a:pt x="1270910" y="2169287"/>
                    <a:pt x="1263663" y="2169287"/>
                    <a:pt x="1250486" y="2169287"/>
                  </a:cubicBezTo>
                  <a:cubicBezTo>
                    <a:pt x="1234673" y="2169287"/>
                    <a:pt x="1226767" y="2171226"/>
                    <a:pt x="1218861" y="2172519"/>
                  </a:cubicBezTo>
                  <a:cubicBezTo>
                    <a:pt x="1212932" y="2173812"/>
                    <a:pt x="1207002" y="2175105"/>
                    <a:pt x="1195802" y="2175105"/>
                  </a:cubicBezTo>
                  <a:cubicBezTo>
                    <a:pt x="1188554" y="2175105"/>
                    <a:pt x="1185919" y="2173166"/>
                    <a:pt x="1179989" y="2169287"/>
                  </a:cubicBezTo>
                  <a:cubicBezTo>
                    <a:pt x="1172083" y="2163470"/>
                    <a:pt x="1161542" y="2156359"/>
                    <a:pt x="1141118" y="2156359"/>
                  </a:cubicBezTo>
                  <a:cubicBezTo>
                    <a:pt x="1122011" y="2156359"/>
                    <a:pt x="1111470" y="2162823"/>
                    <a:pt x="1103564" y="2167348"/>
                  </a:cubicBezTo>
                  <a:cubicBezTo>
                    <a:pt x="1097634" y="2170580"/>
                    <a:pt x="1094999" y="2172519"/>
                    <a:pt x="1087092" y="2172519"/>
                  </a:cubicBezTo>
                  <a:cubicBezTo>
                    <a:pt x="1073916" y="2172519"/>
                    <a:pt x="1067327" y="2172519"/>
                    <a:pt x="1060739" y="2172519"/>
                  </a:cubicBezTo>
                  <a:cubicBezTo>
                    <a:pt x="1054150" y="2172519"/>
                    <a:pt x="1046903" y="2172519"/>
                    <a:pt x="1033067" y="2172519"/>
                  </a:cubicBezTo>
                  <a:cubicBezTo>
                    <a:pt x="1023185" y="2172519"/>
                    <a:pt x="1019231" y="2170580"/>
                    <a:pt x="1013302" y="2168641"/>
                  </a:cubicBezTo>
                  <a:cubicBezTo>
                    <a:pt x="1005396" y="2165409"/>
                    <a:pt x="996172" y="2161531"/>
                    <a:pt x="978383" y="2161531"/>
                  </a:cubicBezTo>
                  <a:cubicBezTo>
                    <a:pt x="964547" y="2161531"/>
                    <a:pt x="956641" y="2162177"/>
                    <a:pt x="950053" y="2162177"/>
                  </a:cubicBezTo>
                  <a:cubicBezTo>
                    <a:pt x="943464" y="2162823"/>
                    <a:pt x="936876" y="2162823"/>
                    <a:pt x="924358" y="2162823"/>
                  </a:cubicBezTo>
                  <a:cubicBezTo>
                    <a:pt x="910522" y="2162823"/>
                    <a:pt x="903275" y="2162823"/>
                    <a:pt x="896687" y="2163470"/>
                  </a:cubicBezTo>
                  <a:cubicBezTo>
                    <a:pt x="890098" y="2163470"/>
                    <a:pt x="883510" y="2164116"/>
                    <a:pt x="870333" y="2164116"/>
                  </a:cubicBezTo>
                  <a:cubicBezTo>
                    <a:pt x="859791" y="2164116"/>
                    <a:pt x="854521" y="2162823"/>
                    <a:pt x="848591" y="2160884"/>
                  </a:cubicBezTo>
                  <a:cubicBezTo>
                    <a:pt x="841344" y="2158945"/>
                    <a:pt x="832120" y="2156359"/>
                    <a:pt x="816308" y="2156359"/>
                  </a:cubicBezTo>
                  <a:cubicBezTo>
                    <a:pt x="797860" y="2156359"/>
                    <a:pt x="787318" y="2162177"/>
                    <a:pt x="779412" y="2166702"/>
                  </a:cubicBezTo>
                  <a:cubicBezTo>
                    <a:pt x="773483" y="2169934"/>
                    <a:pt x="770189" y="2171873"/>
                    <a:pt x="762282" y="2171873"/>
                  </a:cubicBezTo>
                  <a:cubicBezTo>
                    <a:pt x="752400" y="2171873"/>
                    <a:pt x="748447" y="2170580"/>
                    <a:pt x="742517" y="2167994"/>
                  </a:cubicBezTo>
                  <a:cubicBezTo>
                    <a:pt x="734611" y="2164762"/>
                    <a:pt x="725387" y="2161531"/>
                    <a:pt x="708257" y="2161531"/>
                  </a:cubicBezTo>
                  <a:cubicBezTo>
                    <a:pt x="694421" y="2161531"/>
                    <a:pt x="686515" y="2162177"/>
                    <a:pt x="679927" y="2162177"/>
                  </a:cubicBezTo>
                  <a:cubicBezTo>
                    <a:pt x="673338" y="2162823"/>
                    <a:pt x="666750" y="2162823"/>
                    <a:pt x="654232" y="2162823"/>
                  </a:cubicBezTo>
                  <a:cubicBezTo>
                    <a:pt x="639079" y="2162823"/>
                    <a:pt x="631831" y="2164116"/>
                    <a:pt x="624584" y="2164762"/>
                  </a:cubicBezTo>
                  <a:cubicBezTo>
                    <a:pt x="617996" y="2165409"/>
                    <a:pt x="612066" y="2166055"/>
                    <a:pt x="600207" y="2166055"/>
                  </a:cubicBezTo>
                  <a:cubicBezTo>
                    <a:pt x="581759" y="2166055"/>
                    <a:pt x="571218" y="2171873"/>
                    <a:pt x="563312" y="2175751"/>
                  </a:cubicBezTo>
                  <a:cubicBezTo>
                    <a:pt x="557382" y="2178983"/>
                    <a:pt x="554088" y="2180922"/>
                    <a:pt x="545523" y="2180922"/>
                  </a:cubicBezTo>
                  <a:cubicBezTo>
                    <a:pt x="539593" y="2180922"/>
                    <a:pt x="537617" y="2178983"/>
                    <a:pt x="531687" y="2173812"/>
                  </a:cubicBezTo>
                  <a:cubicBezTo>
                    <a:pt x="523781" y="2166702"/>
                    <a:pt x="512581" y="2156359"/>
                    <a:pt x="491498" y="2156359"/>
                  </a:cubicBezTo>
                  <a:cubicBezTo>
                    <a:pt x="472391" y="2156359"/>
                    <a:pt x="461191" y="2162823"/>
                    <a:pt x="453943" y="2167994"/>
                  </a:cubicBezTo>
                  <a:cubicBezTo>
                    <a:pt x="448014" y="2171873"/>
                    <a:pt x="445378" y="2173166"/>
                    <a:pt x="437472" y="2173166"/>
                  </a:cubicBezTo>
                  <a:cubicBezTo>
                    <a:pt x="424954" y="2173166"/>
                    <a:pt x="419025" y="2172519"/>
                    <a:pt x="412436" y="2171873"/>
                  </a:cubicBezTo>
                  <a:cubicBezTo>
                    <a:pt x="405189" y="2171226"/>
                    <a:pt x="397942" y="2170580"/>
                    <a:pt x="383447" y="2170580"/>
                  </a:cubicBezTo>
                  <a:cubicBezTo>
                    <a:pt x="375541" y="2170580"/>
                    <a:pt x="372247" y="2168641"/>
                    <a:pt x="366976" y="2165409"/>
                  </a:cubicBezTo>
                  <a:cubicBezTo>
                    <a:pt x="359070" y="2160884"/>
                    <a:pt x="348528" y="2154420"/>
                    <a:pt x="329422" y="2154420"/>
                  </a:cubicBezTo>
                  <a:cubicBezTo>
                    <a:pt x="314269" y="2154420"/>
                    <a:pt x="305704" y="2155713"/>
                    <a:pt x="298456" y="2157006"/>
                  </a:cubicBezTo>
                  <a:cubicBezTo>
                    <a:pt x="291868" y="2158299"/>
                    <a:pt x="286597" y="2158945"/>
                    <a:pt x="274738" y="2158945"/>
                  </a:cubicBezTo>
                  <a:cubicBezTo>
                    <a:pt x="261561" y="2158945"/>
                    <a:pt x="255631" y="2158299"/>
                    <a:pt x="249043" y="2158299"/>
                  </a:cubicBezTo>
                  <a:cubicBezTo>
                    <a:pt x="241796" y="2157652"/>
                    <a:pt x="234548" y="2157652"/>
                    <a:pt x="220713" y="2157652"/>
                  </a:cubicBezTo>
                  <a:cubicBezTo>
                    <a:pt x="206218" y="2157652"/>
                    <a:pt x="198312" y="2158299"/>
                    <a:pt x="191065" y="2159591"/>
                  </a:cubicBezTo>
                  <a:cubicBezTo>
                    <a:pt x="184476" y="2160238"/>
                    <a:pt x="178547" y="2160884"/>
                    <a:pt x="166029" y="2160884"/>
                  </a:cubicBezTo>
                  <a:cubicBezTo>
                    <a:pt x="148899" y="2160884"/>
                    <a:pt x="139675" y="2164116"/>
                    <a:pt x="132428" y="2166702"/>
                  </a:cubicBezTo>
                  <a:cubicBezTo>
                    <a:pt x="126498" y="2168641"/>
                    <a:pt x="121886" y="2169934"/>
                    <a:pt x="111345" y="2169934"/>
                  </a:cubicBezTo>
                  <a:cubicBezTo>
                    <a:pt x="94874" y="2169934"/>
                    <a:pt x="85650" y="2172519"/>
                    <a:pt x="78402" y="2175105"/>
                  </a:cubicBezTo>
                  <a:cubicBezTo>
                    <a:pt x="72473" y="2177044"/>
                    <a:pt x="67861" y="2178337"/>
                    <a:pt x="56661" y="2178337"/>
                  </a:cubicBezTo>
                  <a:cubicBezTo>
                    <a:pt x="45460" y="2178337"/>
                    <a:pt x="40848" y="2177044"/>
                    <a:pt x="34260" y="2175751"/>
                  </a:cubicBezTo>
                  <a:cubicBezTo>
                    <a:pt x="27013" y="2173812"/>
                    <a:pt x="18448" y="2171873"/>
                    <a:pt x="1977" y="2171873"/>
                  </a:cubicBezTo>
                  <a:cubicBezTo>
                    <a:pt x="1318" y="2171873"/>
                    <a:pt x="1318" y="2171873"/>
                    <a:pt x="659" y="2171873"/>
                  </a:cubicBezTo>
                  <a:lnTo>
                    <a:pt x="659" y="2222938"/>
                  </a:lnTo>
                  <a:lnTo>
                    <a:pt x="3334409" y="2222938"/>
                  </a:lnTo>
                  <a:lnTo>
                    <a:pt x="3334409" y="0"/>
                  </a:lnTo>
                  <a:lnTo>
                    <a:pt x="0" y="0"/>
                  </a:lnTo>
                  <a:close/>
                </a:path>
              </a:pathLst>
            </a:custGeom>
            <a:solidFill>
              <a:schemeClr val="bg1"/>
            </a:solidFill>
            <a:ln w="6588"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40082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F5A28D-89AC-47C9-870E-07ABA848797F}"/>
              </a:ext>
            </a:extLst>
          </p:cNvPr>
          <p:cNvSpPr txBox="1"/>
          <p:nvPr/>
        </p:nvSpPr>
        <p:spPr>
          <a:xfrm>
            <a:off x="124851" y="344686"/>
            <a:ext cx="4135901" cy="58477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Creative Schools</a:t>
            </a:r>
            <a:endParaRPr lang="en-GB" sz="3200" dirty="0">
              <a:solidFill>
                <a:schemeClr val="bg1"/>
              </a:solidFill>
              <a:latin typeface="Arial" panose="020B0604020202020204" pitchFamily="34" charset="0"/>
              <a:cs typeface="Arial" panose="020B0604020202020204" pitchFamily="34" charset="0"/>
            </a:endParaRPr>
          </a:p>
        </p:txBody>
      </p:sp>
      <p:graphicFrame>
        <p:nvGraphicFramePr>
          <p:cNvPr id="16" name="Table 15">
            <a:extLst>
              <a:ext uri="{FF2B5EF4-FFF2-40B4-BE49-F238E27FC236}">
                <a16:creationId xmlns:a16="http://schemas.microsoft.com/office/drawing/2014/main" id="{87E3DA80-8D46-E84E-B749-4FDCA7E837DA}"/>
              </a:ext>
            </a:extLst>
          </p:cNvPr>
          <p:cNvGraphicFramePr>
            <a:graphicFrameLocks noGrp="1"/>
          </p:cNvGraphicFramePr>
          <p:nvPr>
            <p:extLst>
              <p:ext uri="{D42A27DB-BD31-4B8C-83A1-F6EECF244321}">
                <p14:modId xmlns:p14="http://schemas.microsoft.com/office/powerpoint/2010/main" val="101874008"/>
              </p:ext>
            </p:extLst>
          </p:nvPr>
        </p:nvGraphicFramePr>
        <p:xfrm>
          <a:off x="1108382" y="1794766"/>
          <a:ext cx="9975236" cy="3772627"/>
        </p:xfrm>
        <a:graphic>
          <a:graphicData uri="http://schemas.openxmlformats.org/drawingml/2006/table">
            <a:tbl>
              <a:tblPr firstRow="1" firstCol="1" bandRow="1">
                <a:effectLst>
                  <a:outerShdw blurRad="50800" dist="38100" dir="8100000" algn="tr" rotWithShape="0">
                    <a:prstClr val="black">
                      <a:alpha val="40000"/>
                    </a:prstClr>
                  </a:outerShdw>
                </a:effectLst>
                <a:tableStyleId>{5C22544A-7EE6-4342-B048-85BDC9FD1C3A}</a:tableStyleId>
              </a:tblPr>
              <a:tblGrid>
                <a:gridCol w="5510087">
                  <a:extLst>
                    <a:ext uri="{9D8B030D-6E8A-4147-A177-3AD203B41FA5}">
                      <a16:colId xmlns:a16="http://schemas.microsoft.com/office/drawing/2014/main" val="2812494544"/>
                    </a:ext>
                  </a:extLst>
                </a:gridCol>
                <a:gridCol w="4465149">
                  <a:extLst>
                    <a:ext uri="{9D8B030D-6E8A-4147-A177-3AD203B41FA5}">
                      <a16:colId xmlns:a16="http://schemas.microsoft.com/office/drawing/2014/main" val="2059705153"/>
                    </a:ext>
                  </a:extLst>
                </a:gridCol>
              </a:tblGrid>
              <a:tr h="269101">
                <a:tc>
                  <a:txBody>
                    <a:bodyPr/>
                    <a:lstStyle/>
                    <a:p>
                      <a:pPr algn="l"/>
                      <a:r>
                        <a:rPr lang="en-US" sz="1800" dirty="0">
                          <a:effectLst/>
                          <a:latin typeface="Arial" panose="020B0604020202020204" pitchFamily="34" charset="0"/>
                          <a:cs typeface="Arial" panose="020B0604020202020204" pitchFamily="34" charset="0"/>
                        </a:rPr>
                        <a:t>Objectives</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0141" marR="60141" marT="0" marB="0">
                    <a:solidFill>
                      <a:srgbClr val="B42573"/>
                    </a:solidFill>
                  </a:tcPr>
                </a:tc>
                <a:tc>
                  <a:txBody>
                    <a:bodyPr/>
                    <a:lstStyle/>
                    <a:p>
                      <a:pPr algn="l"/>
                      <a:r>
                        <a:rPr lang="en-US" sz="1800" dirty="0">
                          <a:effectLst/>
                          <a:latin typeface="Arial" panose="020B0604020202020204" pitchFamily="34" charset="0"/>
                          <a:cs typeface="Arial" panose="020B0604020202020204" pitchFamily="34" charset="0"/>
                        </a:rPr>
                        <a:t>Typical Activity</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0141" marR="60141" marT="0" marB="0">
                    <a:solidFill>
                      <a:srgbClr val="B42573"/>
                    </a:solidFill>
                  </a:tcPr>
                </a:tc>
                <a:extLst>
                  <a:ext uri="{0D108BD9-81ED-4DB2-BD59-A6C34878D82A}">
                    <a16:rowId xmlns:a16="http://schemas.microsoft.com/office/drawing/2014/main" val="311423372"/>
                  </a:ext>
                </a:extLst>
              </a:tr>
              <a:tr h="3498307">
                <a:tc>
                  <a:txBody>
                    <a:bodyPr/>
                    <a:lstStyle/>
                    <a:p>
                      <a:pPr algn="l">
                        <a:tabLst>
                          <a:tab pos="450215" algn="l"/>
                        </a:tabLst>
                      </a:pPr>
                      <a:endParaRPr lang="en-US" sz="1800" dirty="0">
                        <a:effectLst/>
                        <a:latin typeface="Arial" panose="020B0604020202020204" pitchFamily="34" charset="0"/>
                        <a:cs typeface="Arial" panose="020B0604020202020204" pitchFamily="34" charset="0"/>
                      </a:endParaRPr>
                    </a:p>
                    <a:p>
                      <a:pPr algn="l">
                        <a:tabLst>
                          <a:tab pos="450215" algn="l"/>
                        </a:tabLst>
                      </a:pPr>
                      <a:endParaRPr lang="en-US" sz="1800" dirty="0">
                        <a:effectLst/>
                        <a:latin typeface="Arial" panose="020B0604020202020204" pitchFamily="34" charset="0"/>
                        <a:cs typeface="Arial" panose="020B0604020202020204" pitchFamily="34" charset="0"/>
                      </a:endParaRPr>
                    </a:p>
                    <a:p>
                      <a:pPr algn="l">
                        <a:tabLst>
                          <a:tab pos="450215" algn="l"/>
                        </a:tabLst>
                      </a:pPr>
                      <a:r>
                        <a:rPr lang="en-US" sz="1800" dirty="0">
                          <a:solidFill>
                            <a:srgbClr val="B42573"/>
                          </a:solidFill>
                          <a:effectLst/>
                          <a:latin typeface="Arial" panose="020B0604020202020204" pitchFamily="34" charset="0"/>
                          <a:cs typeface="Arial" panose="020B0604020202020204" pitchFamily="34" charset="0"/>
                        </a:rPr>
                        <a:t>* To support young people to design, develop and deliver high quality creative activities in order to increase their participation and skills</a:t>
                      </a:r>
                      <a:endParaRPr lang="en-GB" sz="1800" dirty="0">
                        <a:solidFill>
                          <a:srgbClr val="B42573"/>
                        </a:solidFill>
                        <a:effectLst/>
                        <a:latin typeface="Arial" panose="020B0604020202020204" pitchFamily="34" charset="0"/>
                        <a:cs typeface="Arial" panose="020B0604020202020204" pitchFamily="34" charset="0"/>
                      </a:endParaRPr>
                    </a:p>
                    <a:p>
                      <a:pPr algn="l"/>
                      <a:r>
                        <a:rPr lang="en-US" sz="1800" dirty="0">
                          <a:solidFill>
                            <a:srgbClr val="B42573"/>
                          </a:solidFill>
                          <a:effectLst/>
                          <a:latin typeface="Arial" panose="020B0604020202020204" pitchFamily="34" charset="0"/>
                          <a:cs typeface="Arial" panose="020B0604020202020204" pitchFamily="34" charset="0"/>
                        </a:rPr>
                        <a:t> </a:t>
                      </a:r>
                      <a:endParaRPr lang="en-GB" sz="1800" dirty="0">
                        <a:solidFill>
                          <a:srgbClr val="B42573"/>
                        </a:solidFill>
                        <a:effectLst/>
                        <a:latin typeface="Arial" panose="020B0604020202020204" pitchFamily="34" charset="0"/>
                        <a:cs typeface="Arial" panose="020B0604020202020204" pitchFamily="34" charset="0"/>
                      </a:endParaRPr>
                    </a:p>
                    <a:p>
                      <a:pPr algn="l">
                        <a:tabLst>
                          <a:tab pos="450215" algn="l"/>
                        </a:tabLst>
                      </a:pPr>
                      <a:endParaRPr lang="en-GB" sz="1800" dirty="0">
                        <a:solidFill>
                          <a:srgbClr val="B42573"/>
                        </a:solidFill>
                        <a:effectLst/>
                        <a:latin typeface="Arial" panose="020B0604020202020204" pitchFamily="34" charset="0"/>
                        <a:cs typeface="Arial" panose="020B0604020202020204" pitchFamily="34" charset="0"/>
                      </a:endParaRPr>
                    </a:p>
                    <a:p>
                      <a:pPr algn="l">
                        <a:tabLst>
                          <a:tab pos="450215" algn="l"/>
                        </a:tabLst>
                      </a:pPr>
                      <a:r>
                        <a:rPr lang="en-US" sz="1800" kern="1200" dirty="0">
                          <a:solidFill>
                            <a:srgbClr val="B42573"/>
                          </a:solidFill>
                          <a:effectLst/>
                          <a:latin typeface="Arial" panose="020B0604020202020204" pitchFamily="34" charset="0"/>
                          <a:cs typeface="Arial" panose="020B0604020202020204" pitchFamily="34" charset="0"/>
                        </a:rPr>
                        <a:t>* To develop and promote creativity expertise for the cultural education sector workforce</a:t>
                      </a:r>
                      <a:endParaRPr lang="en-GB" sz="1800" dirty="0">
                        <a:solidFill>
                          <a:srgbClr val="B42573"/>
                        </a:solidFill>
                        <a:effectLst/>
                        <a:latin typeface="Arial" panose="020B0604020202020204" pitchFamily="34" charset="0"/>
                        <a:cs typeface="Arial" panose="020B0604020202020204" pitchFamily="34" charset="0"/>
                      </a:endParaRPr>
                    </a:p>
                  </a:txBody>
                  <a:tcPr marL="60141" marR="60141"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B42573"/>
                          </a:solidFill>
                          <a:effectLst/>
                          <a:latin typeface="Arial" panose="020B0604020202020204" pitchFamily="34" charset="0"/>
                          <a:cs typeface="Arial" panose="020B0604020202020204" pitchFamily="34" charset="0"/>
                        </a:rPr>
                        <a:t>Artsmark</a:t>
                      </a:r>
                    </a:p>
                    <a:p>
                      <a:pPr algn="l"/>
                      <a:endParaRPr lang="en-US" sz="1800" dirty="0">
                        <a:solidFill>
                          <a:srgbClr val="B42573"/>
                        </a:solidFill>
                        <a:effectLst/>
                        <a:latin typeface="Arial" panose="020B0604020202020204" pitchFamily="34" charset="0"/>
                        <a:cs typeface="Arial" panose="020B0604020202020204" pitchFamily="34" charset="0"/>
                      </a:endParaRPr>
                    </a:p>
                    <a:p>
                      <a:pPr algn="l"/>
                      <a:r>
                        <a:rPr lang="en-US" sz="1800" dirty="0">
                          <a:solidFill>
                            <a:srgbClr val="B42573"/>
                          </a:solidFill>
                          <a:effectLst/>
                          <a:latin typeface="Arial" panose="020B0604020202020204" pitchFamily="34" charset="0"/>
                          <a:cs typeface="Arial" panose="020B0604020202020204" pitchFamily="34" charset="0"/>
                        </a:rPr>
                        <a:t>Action research / CPD for artists and teachers including commissioning programmes</a:t>
                      </a:r>
                      <a:endParaRPr lang="en-GB" sz="1800" dirty="0">
                        <a:solidFill>
                          <a:srgbClr val="B42573"/>
                        </a:solidFill>
                        <a:effectLst/>
                        <a:latin typeface="Arial" panose="020B0604020202020204" pitchFamily="34" charset="0"/>
                        <a:cs typeface="Arial" panose="020B0604020202020204" pitchFamily="34" charset="0"/>
                      </a:endParaRPr>
                    </a:p>
                    <a:p>
                      <a:pPr algn="l"/>
                      <a:r>
                        <a:rPr lang="en-US" sz="1800" dirty="0">
                          <a:solidFill>
                            <a:srgbClr val="B42573"/>
                          </a:solidFill>
                          <a:effectLst/>
                          <a:latin typeface="Arial" panose="020B0604020202020204" pitchFamily="34" charset="0"/>
                          <a:cs typeface="Arial" panose="020B0604020202020204" pitchFamily="34" charset="0"/>
                        </a:rPr>
                        <a:t> </a:t>
                      </a:r>
                      <a:endParaRPr lang="en-GB" sz="1800" dirty="0">
                        <a:solidFill>
                          <a:srgbClr val="B42573"/>
                        </a:solidFill>
                        <a:effectLst/>
                        <a:latin typeface="Arial" panose="020B0604020202020204" pitchFamily="34" charset="0"/>
                        <a:cs typeface="Arial" panose="020B0604020202020204" pitchFamily="34" charset="0"/>
                      </a:endParaRPr>
                    </a:p>
                    <a:p>
                      <a:pPr algn="l"/>
                      <a:r>
                        <a:rPr lang="en-US" sz="1800" dirty="0">
                          <a:solidFill>
                            <a:srgbClr val="B42573"/>
                          </a:solidFill>
                          <a:effectLst/>
                          <a:latin typeface="Arial" panose="020B0604020202020204" pitchFamily="34" charset="0"/>
                          <a:cs typeface="Arial" panose="020B0604020202020204" pitchFamily="34" charset="0"/>
                        </a:rPr>
                        <a:t>SEND focus / EY focus</a:t>
                      </a:r>
                      <a:endParaRPr lang="en-GB" sz="1800" dirty="0">
                        <a:solidFill>
                          <a:srgbClr val="B42573"/>
                        </a:solidFill>
                        <a:effectLst/>
                        <a:latin typeface="Arial" panose="020B0604020202020204" pitchFamily="34" charset="0"/>
                        <a:cs typeface="Arial" panose="020B0604020202020204" pitchFamily="34" charset="0"/>
                      </a:endParaRPr>
                    </a:p>
                    <a:p>
                      <a:pPr algn="l"/>
                      <a:r>
                        <a:rPr lang="en-US" sz="1800" dirty="0">
                          <a:solidFill>
                            <a:srgbClr val="B42573"/>
                          </a:solidFill>
                          <a:effectLst/>
                          <a:latin typeface="Arial" panose="020B0604020202020204" pitchFamily="34" charset="0"/>
                          <a:cs typeface="Arial" panose="020B0604020202020204" pitchFamily="34" charset="0"/>
                        </a:rPr>
                        <a:t> </a:t>
                      </a:r>
                    </a:p>
                    <a:p>
                      <a:pPr algn="l"/>
                      <a:r>
                        <a:rPr lang="en-US" sz="1800" b="0" dirty="0">
                          <a:solidFill>
                            <a:srgbClr val="B42573"/>
                          </a:solidFill>
                          <a:effectLst/>
                          <a:latin typeface="Arial" panose="020B0604020202020204" pitchFamily="34" charset="0"/>
                          <a:cs typeface="Arial" panose="020B0604020202020204" pitchFamily="34" charset="0"/>
                        </a:rPr>
                        <a:t>Well-Be research project into mental health of young people (Erasmus+ project)</a:t>
                      </a:r>
                    </a:p>
                  </a:txBody>
                  <a:tcPr marL="60141" marR="60141" marT="0" marB="0">
                    <a:solidFill>
                      <a:srgbClr val="E0F3F3"/>
                    </a:solidFill>
                  </a:tcPr>
                </a:tc>
                <a:extLst>
                  <a:ext uri="{0D108BD9-81ED-4DB2-BD59-A6C34878D82A}">
                    <a16:rowId xmlns:a16="http://schemas.microsoft.com/office/drawing/2014/main" val="3251225868"/>
                  </a:ext>
                </a:extLst>
              </a:tr>
            </a:tbl>
          </a:graphicData>
        </a:graphic>
      </p:graphicFrame>
      <p:pic>
        <p:nvPicPr>
          <p:cNvPr id="3" name="Picture 2" descr="Text&#10;&#10;Description automatically generated">
            <a:extLst>
              <a:ext uri="{FF2B5EF4-FFF2-40B4-BE49-F238E27FC236}">
                <a16:creationId xmlns:a16="http://schemas.microsoft.com/office/drawing/2014/main" id="{4B0AC494-3C14-87B8-06B4-4AED805FED39}"/>
              </a:ext>
            </a:extLst>
          </p:cNvPr>
          <p:cNvPicPr>
            <a:picLocks noChangeAspect="1"/>
          </p:cNvPicPr>
          <p:nvPr/>
        </p:nvPicPr>
        <p:blipFill>
          <a:blip r:embed="rId3"/>
          <a:stretch>
            <a:fillRect/>
          </a:stretch>
        </p:blipFill>
        <p:spPr>
          <a:xfrm>
            <a:off x="8396817" y="5818796"/>
            <a:ext cx="3045746" cy="664270"/>
          </a:xfrm>
          <a:prstGeom prst="rect">
            <a:avLst/>
          </a:prstGeom>
        </p:spPr>
      </p:pic>
    </p:spTree>
    <p:extLst>
      <p:ext uri="{BB962C8B-B14F-4D97-AF65-F5344CB8AC3E}">
        <p14:creationId xmlns:p14="http://schemas.microsoft.com/office/powerpoint/2010/main" val="57293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title="This slide contains the following visuals: map ,slicer ,slicer ,slicer ,slicer ,slicer ,slicer ,slicer. Please refer to the notes on this slide for details">
            <a:hlinkClick r:id="rId2"/>
            <a:extLst>
              <a:ext uri="{FF2B5EF4-FFF2-40B4-BE49-F238E27FC236}">
                <a16:creationId xmlns:a16="http://schemas.microsoft.com/office/drawing/2014/main" id="{D5A71AB8-581A-41C2-9BF5-CF01DB6C20F3}"/>
              </a:ext>
            </a:extLst>
          </p:cNvPr>
          <p:cNvPicPr>
            <a:picLocks noGrp="1" noChangeAspect="1"/>
          </p:cNvPicPr>
          <p:nvPr>
            <p:ph sz="quarter" idx="11"/>
          </p:nvPr>
        </p:nvPicPr>
        <p:blipFill rotWithShape="1">
          <a:blip r:embed="rId3"/>
          <a:stretch/>
        </p:blipFill>
        <p:spPr>
          <a:xfrm>
            <a:off x="781866" y="1579887"/>
            <a:ext cx="8512131" cy="4854575"/>
          </a:xfrm>
          <a:prstGeom prst="rect">
            <a:avLst/>
          </a:prstGeom>
          <a:noFill/>
        </p:spPr>
      </p:pic>
      <p:sp>
        <p:nvSpPr>
          <p:cNvPr id="3" name="Title 2">
            <a:extLst>
              <a:ext uri="{FF2B5EF4-FFF2-40B4-BE49-F238E27FC236}">
                <a16:creationId xmlns:a16="http://schemas.microsoft.com/office/drawing/2014/main" id="{C21DF187-427E-124D-B0BA-347DD3A7F08B}"/>
              </a:ext>
            </a:extLst>
          </p:cNvPr>
          <p:cNvSpPr>
            <a:spLocks noGrp="1"/>
          </p:cNvSpPr>
          <p:nvPr>
            <p:ph type="title"/>
          </p:nvPr>
        </p:nvSpPr>
        <p:spPr>
          <a:xfrm>
            <a:off x="-124549" y="320674"/>
            <a:ext cx="8464019" cy="593725"/>
          </a:xfrm>
        </p:spPr>
        <p:txBody>
          <a:bodyPr anchor="ctr">
            <a:normAutofit/>
          </a:bodyPr>
          <a:lstStyle/>
          <a:p>
            <a:pPr algn="ctr"/>
            <a:r>
              <a:rPr lang="en-GB" sz="3200" dirty="0"/>
              <a:t>Our impact: where we’ve been working…</a:t>
            </a:r>
          </a:p>
        </p:txBody>
      </p:sp>
      <p:pic>
        <p:nvPicPr>
          <p:cNvPr id="4" name="Picture 3" descr="Text&#10;&#10;Description automatically generated">
            <a:extLst>
              <a:ext uri="{FF2B5EF4-FFF2-40B4-BE49-F238E27FC236}">
                <a16:creationId xmlns:a16="http://schemas.microsoft.com/office/drawing/2014/main" id="{09C9E80B-9F85-A76E-32C2-EF048FC43FB3}"/>
              </a:ext>
            </a:extLst>
          </p:cNvPr>
          <p:cNvPicPr>
            <a:picLocks noChangeAspect="1"/>
          </p:cNvPicPr>
          <p:nvPr/>
        </p:nvPicPr>
        <p:blipFill>
          <a:blip r:embed="rId4"/>
          <a:stretch>
            <a:fillRect/>
          </a:stretch>
        </p:blipFill>
        <p:spPr>
          <a:xfrm>
            <a:off x="8781671" y="5546525"/>
            <a:ext cx="2714188" cy="591958"/>
          </a:xfrm>
          <a:prstGeom prst="rect">
            <a:avLst/>
          </a:prstGeom>
        </p:spPr>
      </p:pic>
    </p:spTree>
    <p:extLst>
      <p:ext uri="{BB962C8B-B14F-4D97-AF65-F5344CB8AC3E}">
        <p14:creationId xmlns:p14="http://schemas.microsoft.com/office/powerpoint/2010/main" val="3109028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6C70E6-11AA-456F-A753-FDEF4AC0D3E7}"/>
              </a:ext>
            </a:extLst>
          </p:cNvPr>
          <p:cNvSpPr txBox="1">
            <a:spLocks/>
          </p:cNvSpPr>
          <p:nvPr/>
        </p:nvSpPr>
        <p:spPr>
          <a:xfrm>
            <a:off x="373859" y="266512"/>
            <a:ext cx="8534400" cy="5897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Critical times for our young people </a:t>
            </a:r>
            <a:endParaRPr lang="en-GB" dirty="0">
              <a:solidFill>
                <a:schemeClr val="bg1"/>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3AEE6240-CBA3-4CEB-8066-18427C11ED3F}"/>
              </a:ext>
            </a:extLst>
          </p:cNvPr>
          <p:cNvSpPr txBox="1">
            <a:spLocks/>
          </p:cNvSpPr>
          <p:nvPr/>
        </p:nvSpPr>
        <p:spPr>
          <a:xfrm>
            <a:off x="543337" y="3018247"/>
            <a:ext cx="5982588" cy="31370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FB47CC-3F8E-D843-BCE4-2D7B66C27BEC}"/>
              </a:ext>
            </a:extLst>
          </p:cNvPr>
          <p:cNvSpPr txBox="1"/>
          <p:nvPr/>
        </p:nvSpPr>
        <p:spPr>
          <a:xfrm>
            <a:off x="307184" y="1630968"/>
            <a:ext cx="4512466" cy="5139869"/>
          </a:xfrm>
          <a:prstGeom prst="rect">
            <a:avLst/>
          </a:prstGeom>
          <a:noFill/>
        </p:spPr>
        <p:txBody>
          <a:bodyPr wrap="square">
            <a:spAutoFit/>
          </a:bodyPr>
          <a:lstStyle/>
          <a:p>
            <a:r>
              <a:rPr lang="en-GB" sz="2000" b="1" dirty="0">
                <a:solidFill>
                  <a:srgbClr val="6A1F75"/>
                </a:solidFill>
                <a:latin typeface="Arial" panose="020B0604020202020204" pitchFamily="34" charset="0"/>
                <a:cs typeface="Arial" panose="020B0604020202020204" pitchFamily="34" charset="0"/>
              </a:rPr>
              <a:t>The Challenges: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Reduction  of arts provision in schools and colleges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Lack of arts and culture in some parts of the region</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1 in 7 young people aged between 5 and 16 experience one episode of need across the UK: with 30% more young people in care in 2020 than there were in 2015. </a:t>
            </a:r>
          </a:p>
          <a:p>
            <a:endParaRPr lang="en-GB" sz="1600" dirty="0">
              <a:solidFill>
                <a:srgbClr val="6A1F7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Covid-19’s long term challenges to young people’s mental health, well being, social connectivity, educational and economic prospects.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2022: Ukraine, Cost of Living, Energy Crisis…+++</a:t>
            </a:r>
          </a:p>
        </p:txBody>
      </p:sp>
      <p:pic>
        <p:nvPicPr>
          <p:cNvPr id="3" name="Picture 2" descr="Text&#10;&#10;Description automatically generated">
            <a:extLst>
              <a:ext uri="{FF2B5EF4-FFF2-40B4-BE49-F238E27FC236}">
                <a16:creationId xmlns:a16="http://schemas.microsoft.com/office/drawing/2014/main" id="{D60BDEC4-C450-C743-B47B-E06D43097A8D}"/>
              </a:ext>
            </a:extLst>
          </p:cNvPr>
          <p:cNvPicPr>
            <a:picLocks noChangeAspect="1"/>
          </p:cNvPicPr>
          <p:nvPr/>
        </p:nvPicPr>
        <p:blipFill rotWithShape="1">
          <a:blip r:embed="rId3"/>
          <a:srcRect b="28361"/>
          <a:stretch/>
        </p:blipFill>
        <p:spPr>
          <a:xfrm>
            <a:off x="6204265" y="1995369"/>
            <a:ext cx="4608072" cy="3301179"/>
          </a:xfrm>
          <a:prstGeom prst="rect">
            <a:avLst/>
          </a:prstGeom>
          <a:effectLst>
            <a:glow rad="101600">
              <a:srgbClr val="6A1F75">
                <a:alpha val="60000"/>
              </a:srgbClr>
            </a:glow>
          </a:effectLst>
        </p:spPr>
      </p:pic>
      <p:pic>
        <p:nvPicPr>
          <p:cNvPr id="4" name="Picture 3" descr="Text&#10;&#10;Description automatically generated">
            <a:extLst>
              <a:ext uri="{FF2B5EF4-FFF2-40B4-BE49-F238E27FC236}">
                <a16:creationId xmlns:a16="http://schemas.microsoft.com/office/drawing/2014/main" id="{6B6387C6-158C-1057-CE1F-3CA4F2F3C542}"/>
              </a:ext>
            </a:extLst>
          </p:cNvPr>
          <p:cNvPicPr>
            <a:picLocks noChangeAspect="1"/>
          </p:cNvPicPr>
          <p:nvPr/>
        </p:nvPicPr>
        <p:blipFill>
          <a:blip r:embed="rId4"/>
          <a:stretch>
            <a:fillRect/>
          </a:stretch>
        </p:blipFill>
        <p:spPr>
          <a:xfrm>
            <a:off x="8508301" y="5684907"/>
            <a:ext cx="3045746" cy="664270"/>
          </a:xfrm>
          <a:prstGeom prst="rect">
            <a:avLst/>
          </a:prstGeom>
        </p:spPr>
      </p:pic>
    </p:spTree>
    <p:extLst>
      <p:ext uri="{BB962C8B-B14F-4D97-AF65-F5344CB8AC3E}">
        <p14:creationId xmlns:p14="http://schemas.microsoft.com/office/powerpoint/2010/main" val="10420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9CB94AAA-6535-B94B-BC0B-47265151B7E8}"/>
              </a:ext>
            </a:extLst>
          </p:cNvPr>
          <p:cNvPicPr>
            <a:picLocks noChangeAspect="1"/>
          </p:cNvPicPr>
          <p:nvPr/>
        </p:nvPicPr>
        <p:blipFill>
          <a:blip r:embed="rId3"/>
          <a:stretch>
            <a:fillRect/>
          </a:stretch>
        </p:blipFill>
        <p:spPr>
          <a:xfrm>
            <a:off x="2094453" y="1563670"/>
            <a:ext cx="8003093" cy="4967437"/>
          </a:xfrm>
          <a:prstGeom prst="rect">
            <a:avLst/>
          </a:prstGeom>
        </p:spPr>
      </p:pic>
      <p:sp>
        <p:nvSpPr>
          <p:cNvPr id="5" name="Title 4">
            <a:extLst>
              <a:ext uri="{FF2B5EF4-FFF2-40B4-BE49-F238E27FC236}">
                <a16:creationId xmlns:a16="http://schemas.microsoft.com/office/drawing/2014/main" id="{0B13FE06-C300-4DD8-8476-54021379A044}"/>
              </a:ext>
            </a:extLst>
          </p:cNvPr>
          <p:cNvSpPr>
            <a:spLocks noGrp="1"/>
          </p:cNvSpPr>
          <p:nvPr>
            <p:ph type="title"/>
          </p:nvPr>
        </p:nvSpPr>
        <p:spPr/>
        <p:txBody>
          <a:bodyPr>
            <a:noAutofit/>
          </a:bodyPr>
          <a:lstStyle/>
          <a:p>
            <a:br>
              <a:rPr lang="en-US" sz="2400" b="1" dirty="0">
                <a:solidFill>
                  <a:srgbClr val="50E3C2"/>
                </a:solidFill>
                <a:latin typeface="Verdana" panose="020B0604030504040204" pitchFamily="34" charset="0"/>
              </a:rPr>
            </a:br>
            <a:endParaRPr lang="en-GB" sz="2400" b="1" dirty="0">
              <a:solidFill>
                <a:srgbClr val="50E3C2"/>
              </a:solidFill>
              <a:latin typeface="Verdana" panose="020B0604030504040204" pitchFamily="34" charset="0"/>
            </a:endParaRPr>
          </a:p>
        </p:txBody>
      </p:sp>
      <p:sp>
        <p:nvSpPr>
          <p:cNvPr id="8" name="Title 7">
            <a:extLst>
              <a:ext uri="{FF2B5EF4-FFF2-40B4-BE49-F238E27FC236}">
                <a16:creationId xmlns:a16="http://schemas.microsoft.com/office/drawing/2014/main" id="{396C70E6-11AA-456F-A753-FDEF4AC0D3E7}"/>
              </a:ext>
            </a:extLst>
          </p:cNvPr>
          <p:cNvSpPr txBox="1">
            <a:spLocks/>
          </p:cNvSpPr>
          <p:nvPr/>
        </p:nvSpPr>
        <p:spPr>
          <a:xfrm>
            <a:off x="169240" y="296325"/>
            <a:ext cx="4842013" cy="5897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Introduction to Well-Be</a:t>
            </a:r>
            <a:endParaRPr lang="en-GB"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2CE29D7-0EB5-ED41-AD32-CEAD296682C3}"/>
              </a:ext>
            </a:extLst>
          </p:cNvPr>
          <p:cNvSpPr/>
          <p:nvPr/>
        </p:nvSpPr>
        <p:spPr>
          <a:xfrm>
            <a:off x="2590247" y="3514725"/>
            <a:ext cx="6991643" cy="830997"/>
          </a:xfrm>
          <a:prstGeom prst="rect">
            <a:avLst/>
          </a:prstGeom>
        </p:spPr>
        <p:txBody>
          <a:bodyPr wrap="square">
            <a:spAutoFit/>
          </a:bodyPr>
          <a:lstStyle/>
          <a:p>
            <a:r>
              <a:rPr lang="en-GB" sz="3200" b="1" dirty="0">
                <a:latin typeface="Arial" panose="020B0604020202020204" pitchFamily="34" charset="0"/>
                <a:ea typeface="Calibri" panose="020F0502020204030204" pitchFamily="34" charset="0"/>
                <a:cs typeface="Times New Roman" panose="02020603050405020304" pitchFamily="18" charset="0"/>
              </a:rPr>
              <a:t>The Why, Who and What of Well-Be</a:t>
            </a:r>
          </a:p>
          <a:p>
            <a:endParaRPr lang="en-GB" sz="16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3029707"/>
      </p:ext>
    </p:extLst>
  </p:cSld>
  <p:clrMapOvr>
    <a:masterClrMapping/>
  </p:clrMapOvr>
</p:sld>
</file>

<file path=ppt/theme/theme1.xml><?xml version="1.0" encoding="utf-8"?>
<a:theme xmlns:a="http://schemas.openxmlformats.org/drawingml/2006/main" name="TMC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C powerpoint template 1" id="{C1D44C4D-B1E6-FD4D-BD35-DD927478FAEA}" vid="{3E6B5795-BC34-4641-A80C-77F25784433E}"/>
    </a:ext>
  </a:extLst>
</a:theme>
</file>

<file path=ppt/theme/theme2.xml><?xml version="1.0" encoding="utf-8"?>
<a:theme xmlns:a="http://schemas.openxmlformats.org/drawingml/2006/main" name="TMC Brea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C powerpoint template 1" id="{C1D44C4D-B1E6-FD4D-BD35-DD927478FAEA}" vid="{E227CAC7-4C4F-AA4B-901A-10705CBC277F}"/>
    </a:ext>
  </a:extLst>
</a:theme>
</file>

<file path=ppt/theme/theme3.xml><?xml version="1.0" encoding="utf-8"?>
<a:theme xmlns:a="http://schemas.openxmlformats.org/drawingml/2006/main" name="Blank slid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C powerpoint template 1" id="{C1D44C4D-B1E6-FD4D-BD35-DD927478FAEA}" vid="{76BB6D2D-6FBA-1B48-9BEF-47F7867157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0C396A4B8F7249BF5BCB96DC5084A9" ma:contentTypeVersion="14" ma:contentTypeDescription="Create a new document." ma:contentTypeScope="" ma:versionID="03e22041741b5f4d305109a8ee126417">
  <xsd:schema xmlns:xsd="http://www.w3.org/2001/XMLSchema" xmlns:xs="http://www.w3.org/2001/XMLSchema" xmlns:p="http://schemas.microsoft.com/office/2006/metadata/properties" xmlns:ns2="b29824dc-2e2b-4a83-ade4-fd5c59a46aec" xmlns:ns3="435e9804-2fb4-4b56-b5c9-686a820ac3b8" targetNamespace="http://schemas.microsoft.com/office/2006/metadata/properties" ma:root="true" ma:fieldsID="12aad9982993339bb434f08a86d71d7c" ns2:_="" ns3:_="">
    <xsd:import namespace="b29824dc-2e2b-4a83-ade4-fd5c59a46aec"/>
    <xsd:import namespace="435e9804-2fb4-4b56-b5c9-686a820ac3b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824dc-2e2b-4a83-ade4-fd5c59a46ae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35e9804-2fb4-4b56-b5c9-686a820ac3b8"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C746BA-905C-460F-8297-C791B1D99553}">
  <ds:schemaRefs>
    <ds:schemaRef ds:uri="http://schemas.microsoft.com/sharepoint/v3/contenttype/forms"/>
  </ds:schemaRefs>
</ds:datastoreItem>
</file>

<file path=customXml/itemProps2.xml><?xml version="1.0" encoding="utf-8"?>
<ds:datastoreItem xmlns:ds="http://schemas.openxmlformats.org/officeDocument/2006/customXml" ds:itemID="{C6993888-90D0-45C2-952F-8615AABB5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824dc-2e2b-4a83-ade4-fd5c59a46aec"/>
    <ds:schemaRef ds:uri="435e9804-2fb4-4b56-b5c9-686a820ac3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C7F2B2-733F-4D89-AF47-102EAE9258C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TMC Cover</Template>
  <TotalTime>904</TotalTime>
  <Words>3802</Words>
  <Application>Microsoft Macintosh PowerPoint</Application>
  <PresentationFormat>Widescreen</PresentationFormat>
  <Paragraphs>564</Paragraphs>
  <Slides>48</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Algerian</vt:lpstr>
      <vt:lpstr>Arial</vt:lpstr>
      <vt:lpstr>Calibri</vt:lpstr>
      <vt:lpstr>Century Gothic</vt:lpstr>
      <vt:lpstr>Chiller</vt:lpstr>
      <vt:lpstr>System Font</vt:lpstr>
      <vt:lpstr>Times New Roman</vt:lpstr>
      <vt:lpstr>Verdana</vt:lpstr>
      <vt:lpstr>Wingdings</vt:lpstr>
      <vt:lpstr>TMC Cover</vt:lpstr>
      <vt:lpstr>TMC Breaker</vt:lpstr>
      <vt:lpstr>Blank slide templates</vt:lpstr>
      <vt:lpstr>PowerPoint Presentation</vt:lpstr>
      <vt:lpstr> </vt:lpstr>
      <vt:lpstr> </vt:lpstr>
      <vt:lpstr>PowerPoint Presentation</vt:lpstr>
      <vt:lpstr>PowerPoint Presentation</vt:lpstr>
      <vt:lpstr>PowerPoint Presentation</vt:lpstr>
      <vt:lpstr>Our impact: where we’ve been working…</vt:lpstr>
      <vt:lpstr>PowerPoint Presentation</vt:lpstr>
      <vt:lpstr> </vt:lpstr>
      <vt:lpstr>Why we started Well-Be in April 2020</vt:lpstr>
      <vt:lpstr>PowerPoint Presentation</vt:lpstr>
      <vt:lpstr>Well-Be  Supporting Students Emotional Health, Well-being and Resilience in Times of Global Crisis </vt:lpstr>
      <vt:lpstr>Well-Be Partners Responsibilities</vt:lpstr>
      <vt:lpstr>PowerPoint Presentation</vt:lpstr>
      <vt:lpstr> </vt:lpstr>
      <vt:lpstr>The Well-Be Beneficiaries</vt:lpstr>
      <vt:lpstr>The Well-Be Project Outputs</vt:lpstr>
      <vt:lpstr>The Well-Be Innovation model  A synchronized comprehensive survey</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Trustees Induction</dc:title>
  <dc:creator>Nick Owen</dc:creator>
  <cp:lastModifiedBy>Nick Owen</cp:lastModifiedBy>
  <cp:revision>44</cp:revision>
  <dcterms:created xsi:type="dcterms:W3CDTF">2020-04-29T13:57:05Z</dcterms:created>
  <dcterms:modified xsi:type="dcterms:W3CDTF">2022-12-12T15:43:37Z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0x010100CE0C396A4B8F7249BF5BCB96DC5084A9</vt:lpwstr>
  </property>
</Properties>
</file>